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0" r:id="rId2"/>
    <p:sldMasterId id="2147483982" r:id="rId3"/>
  </p:sldMasterIdLst>
  <p:notesMasterIdLst>
    <p:notesMasterId r:id="rId27"/>
  </p:notesMasterIdLst>
  <p:sldIdLst>
    <p:sldId id="349" r:id="rId4"/>
    <p:sldId id="344" r:id="rId5"/>
    <p:sldId id="351" r:id="rId6"/>
    <p:sldId id="355" r:id="rId7"/>
    <p:sldId id="363" r:id="rId8"/>
    <p:sldId id="361" r:id="rId9"/>
    <p:sldId id="362" r:id="rId10"/>
    <p:sldId id="365" r:id="rId11"/>
    <p:sldId id="356" r:id="rId12"/>
    <p:sldId id="366" r:id="rId13"/>
    <p:sldId id="367" r:id="rId14"/>
    <p:sldId id="368" r:id="rId15"/>
    <p:sldId id="357" r:id="rId16"/>
    <p:sldId id="345" r:id="rId17"/>
    <p:sldId id="354" r:id="rId18"/>
    <p:sldId id="350" r:id="rId19"/>
    <p:sldId id="313" r:id="rId20"/>
    <p:sldId id="359" r:id="rId21"/>
    <p:sldId id="343" r:id="rId22"/>
    <p:sldId id="347" r:id="rId23"/>
    <p:sldId id="348" r:id="rId24"/>
    <p:sldId id="360" r:id="rId25"/>
    <p:sldId id="333" r:id="rId26"/>
  </p:sldIdLst>
  <p:sldSz cx="9144000" cy="6858000" type="screen4x3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F"/>
    <a:srgbClr val="AC00AC"/>
    <a:srgbClr val="DB00FF"/>
    <a:srgbClr val="00C7FF"/>
    <a:srgbClr val="F4F4F4"/>
    <a:srgbClr val="007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821" autoAdjust="0"/>
    <p:restoredTop sz="96479" autoAdjust="0"/>
  </p:normalViewPr>
  <p:slideViewPr>
    <p:cSldViewPr>
      <p:cViewPr>
        <p:scale>
          <a:sx n="125" d="100"/>
          <a:sy n="125" d="100"/>
        </p:scale>
        <p:origin x="-5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3725"/>
            <a:ext cx="5130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8911C41-1391-45C2-A94A-E4EBD796B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7B466-B263-40BF-A009-78B965626DC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581400" y="6396038"/>
            <a:ext cx="2057400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85800" y="6396038"/>
            <a:ext cx="457200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514600" y="6553200"/>
            <a:ext cx="4038600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accent2"/>
                </a:solidFill>
              </a:rPr>
              <a:t>AGU Joint Assembly, Toronto, May 24-27, 2009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50223"/>
            <a:ext cx="216597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6"/>
                </a:solidFill>
              </a:rPr>
              <a:t>Wilson &amp; Ramachandran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590800" y="6550223"/>
            <a:ext cx="4046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6"/>
                </a:solidFill>
              </a:rPr>
              <a:t>Fall AGU Meeting, San Francisco, Dec. 16, 2009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305800" y="6027003"/>
            <a:ext cx="8382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581400" y="6396038"/>
            <a:ext cx="2057400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77C4C-4E47-4F95-B63C-982E4FCCC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6D95B-2C09-426F-B8F6-DAD24416C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394BC-A9DC-4207-B66B-2F65A317A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375BE-C8B5-443F-903F-FD82B6129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33F6D-ADEB-443C-B8E2-42F4163E55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25865-F95C-4186-A16D-7F0A050C1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49D60-B7D5-482D-894A-92C039D9A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4F278-154D-4AEF-9655-C151D017D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BE3A8-D7F9-4E08-AFD8-7DA7950D9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B25CC-1437-4055-85BE-D38C504A5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E897-957C-4089-A5F8-0A7C61D0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4981F56-D7D0-494A-B6F4-17429D89326F}" type="slidenum">
              <a:rPr lang="en-US" sz="1800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/>
          <p:cNvPicPr>
            <a:picLocks noChangeAspect="1" noChangeArrowheads="1"/>
          </p:cNvPicPr>
          <p:nvPr userDrawn="1"/>
        </p:nvPicPr>
        <p:blipFill>
          <a:blip r:embed="rId13" cstate="print">
            <a:lum bright="10000" contrast="6000"/>
          </a:blip>
          <a:srcRect/>
          <a:stretch>
            <a:fillRect/>
          </a:stretch>
        </p:blipFill>
        <p:spPr bwMode="auto">
          <a:xfrm>
            <a:off x="-1" y="0"/>
            <a:ext cx="9144001" cy="685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7" name="Text Box 13"/>
          <p:cNvSpPr txBox="1">
            <a:spLocks noChangeArrowheads="1"/>
          </p:cNvSpPr>
          <p:nvPr userDrawn="1"/>
        </p:nvSpPr>
        <p:spPr bwMode="auto">
          <a:xfrm>
            <a:off x="61913" y="6538913"/>
            <a:ext cx="21659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184B81"/>
                </a:solidFill>
              </a:rPr>
              <a:t>Ramachandran</a:t>
            </a:r>
            <a:r>
              <a:rPr lang="en-US" sz="1400" baseline="0" dirty="0" smtClean="0">
                <a:solidFill>
                  <a:srgbClr val="184B81"/>
                </a:solidFill>
              </a:rPr>
              <a:t> &amp; Wilson</a:t>
            </a:r>
            <a:endParaRPr lang="en-US" sz="1400" dirty="0">
              <a:solidFill>
                <a:srgbClr val="184B81"/>
              </a:solidFill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 userDrawn="1"/>
        </p:nvSpPr>
        <p:spPr bwMode="auto">
          <a:xfrm>
            <a:off x="2752173" y="6545263"/>
            <a:ext cx="36809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chemeClr val="accent2"/>
                </a:solidFill>
              </a:rPr>
              <a:t>AGU </a:t>
            </a:r>
            <a:r>
              <a:rPr lang="en-US" sz="1400" dirty="0" smtClean="0">
                <a:solidFill>
                  <a:schemeClr val="accent2"/>
                </a:solidFill>
              </a:rPr>
              <a:t>Joint</a:t>
            </a:r>
            <a:r>
              <a:rPr lang="en-US" sz="1400" baseline="0" dirty="0" smtClean="0">
                <a:solidFill>
                  <a:schemeClr val="accent2"/>
                </a:solidFill>
              </a:rPr>
              <a:t> Assembly</a:t>
            </a:r>
            <a:r>
              <a:rPr lang="en-US" sz="1400" dirty="0" smtClean="0">
                <a:solidFill>
                  <a:schemeClr val="accent2"/>
                </a:solidFill>
              </a:rPr>
              <a:t>, Toronto,</a:t>
            </a:r>
            <a:r>
              <a:rPr lang="en-US" sz="1400" baseline="0" dirty="0" smtClean="0">
                <a:solidFill>
                  <a:schemeClr val="accent2"/>
                </a:solidFill>
              </a:rPr>
              <a:t> </a:t>
            </a:r>
            <a:r>
              <a:rPr lang="en-US" sz="1400" dirty="0" smtClean="0">
                <a:solidFill>
                  <a:schemeClr val="accent2"/>
                </a:solidFill>
              </a:rPr>
              <a:t>May 27, 2009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041" name="Rectangle 17"/>
          <p:cNvSpPr>
            <a:spLocks noChangeArrowheads="1"/>
          </p:cNvSpPr>
          <p:nvPr userDrawn="1"/>
        </p:nvSpPr>
        <p:spPr bwMode="auto">
          <a:xfrm>
            <a:off x="8001000" y="6553200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F4C4AB18-36AB-4358-B312-129F493514E6}" type="slidenum">
              <a:rPr lang="en-US" sz="1400">
                <a:solidFill>
                  <a:srgbClr val="184B81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184B81"/>
              </a:solidFill>
            </a:endParaRPr>
          </a:p>
        </p:txBody>
      </p:sp>
      <p:pic>
        <p:nvPicPr>
          <p:cNvPr id="6" name="Picture 5" descr="drupal-earth.png"/>
          <p:cNvPicPr>
            <a:picLocks noChangeAspect="1"/>
          </p:cNvPicPr>
          <p:nvPr userDrawn="1"/>
        </p:nvPicPr>
        <p:blipFill>
          <a:blip r:embed="rId14" cstate="print"/>
          <a:srcRect t="6061" b="9091"/>
          <a:stretch>
            <a:fillRect/>
          </a:stretch>
        </p:blipFill>
        <p:spPr>
          <a:xfrm>
            <a:off x="109061" y="-38100"/>
            <a:ext cx="1130237" cy="10991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60" r:id="rId3"/>
    <p:sldLayoutId id="2147483961" r:id="rId4"/>
    <p:sldLayoutId id="2147483962" r:id="rId5"/>
    <p:sldLayoutId id="2147483963" r:id="rId6"/>
    <p:sldLayoutId id="2147483970" r:id="rId7"/>
    <p:sldLayoutId id="2147483964" r:id="rId8"/>
    <p:sldLayoutId id="2147483965" r:id="rId9"/>
    <p:sldLayoutId id="2147483966" r:id="rId10"/>
    <p:sldLayoutId id="214748396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C7662A32-6BF3-4A03-B435-10ABD8FFE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pic>
        <p:nvPicPr>
          <p:cNvPr id="7" name="Picture 6" descr="UAHuntsvilleLog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6837218" y="6172200"/>
            <a:ext cx="2306782" cy="6766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ramachandran@itsc.uah.edu" TargetMode="External"/><Relationship Id="rId2" Type="http://schemas.openxmlformats.org/officeDocument/2006/relationships/hyperlink" Target="mailto:brian.wilson@jpl.nasa.gov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2575"/>
            <a:ext cx="7239000" cy="1610757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rgbClr val="7030A0"/>
                </a:solidFill>
              </a:rPr>
              <a:t>Talkoot</a:t>
            </a:r>
            <a:r>
              <a:rPr lang="en-US" sz="3600" dirty="0" smtClean="0">
                <a:solidFill>
                  <a:srgbClr val="7030A0"/>
                </a:solidFill>
              </a:rPr>
              <a:t>*:</a:t>
            </a:r>
            <a:r>
              <a:rPr lang="en-US" sz="3600" dirty="0" smtClean="0"/>
              <a:t> </a:t>
            </a:r>
            <a:r>
              <a:rPr lang="en-US" sz="3600" dirty="0"/>
              <a:t>Discover, Tag, Share, and Reuse Collaborative Science Workflows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438400"/>
            <a:ext cx="8229600" cy="1752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Rahul Ramachandran, Sunil </a:t>
            </a:r>
            <a:r>
              <a:rPr lang="en-US" sz="2400" dirty="0" err="1" smtClean="0">
                <a:solidFill>
                  <a:srgbClr val="000000"/>
                </a:solidFill>
              </a:rPr>
              <a:t>Movva</a:t>
            </a:r>
            <a:r>
              <a:rPr lang="en-US" sz="2400" dirty="0" smtClean="0">
                <a:solidFill>
                  <a:srgbClr val="000000"/>
                </a:solidFill>
              </a:rPr>
              <a:t>, Helen Conover</a:t>
            </a:r>
          </a:p>
          <a:p>
            <a:r>
              <a:rPr lang="en-US" sz="2400" i="1" dirty="0" smtClean="0">
                <a:solidFill>
                  <a:srgbClr val="000000"/>
                </a:solidFill>
              </a:rPr>
              <a:t>Univ. of Alabama Huntsville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Chris </a:t>
            </a:r>
            <a:r>
              <a:rPr lang="en-US" sz="2400" dirty="0" err="1" smtClean="0">
                <a:solidFill>
                  <a:srgbClr val="000000"/>
                </a:solidFill>
              </a:rPr>
              <a:t>Lynnes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i="1" dirty="0" smtClean="0">
                <a:solidFill>
                  <a:srgbClr val="000000"/>
                </a:solidFill>
              </a:rPr>
              <a:t>NASA/GSFC</a:t>
            </a:r>
          </a:p>
          <a:p>
            <a:r>
              <a:rPr lang="en-US" sz="2400" u="sng" dirty="0" smtClean="0">
                <a:solidFill>
                  <a:srgbClr val="000000"/>
                </a:solidFill>
              </a:rPr>
              <a:t>Brian Wilson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i="1" dirty="0" smtClean="0">
                <a:solidFill>
                  <a:srgbClr val="000000"/>
                </a:solidFill>
              </a:rPr>
              <a:t>NASA/JPL</a:t>
            </a:r>
          </a:p>
          <a:p>
            <a:r>
              <a:rPr lang="en-US" sz="2000" i="1" dirty="0" smtClean="0">
                <a:solidFill>
                  <a:srgbClr val="000000"/>
                </a:solidFill>
                <a:hlinkClick r:id="rId2"/>
              </a:rPr>
              <a:t>brian.wilson@jpl.nasa.gov</a:t>
            </a:r>
            <a:endParaRPr lang="en-US" sz="2000" i="1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  <a:hlinkClick r:id="rId3"/>
              </a:rPr>
              <a:t>rramachandran@itsc.uah.edu</a:t>
            </a:r>
            <a:endParaRPr lang="en-US" sz="20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0" y="1829985"/>
            <a:ext cx="2342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</a:rPr>
              <a:t>*barn </a:t>
            </a: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</a:rPr>
              <a:t>raising in Finnish</a:t>
            </a: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57200" y="52578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solidFill>
                  <a:srgbClr val="000000"/>
                </a:solidFill>
                <a:latin typeface="Calibri"/>
                <a:ea typeface="+mn-ea"/>
              </a:rPr>
              <a:t>Fall AGU 2009</a:t>
            </a:r>
          </a:p>
          <a:p>
            <a:pPr algn="ctr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solidFill>
                  <a:srgbClr val="000000"/>
                </a:solidFill>
                <a:latin typeface="Calibri"/>
                <a:ea typeface="+mn-ea"/>
              </a:rPr>
              <a:t>San Francisco, CA</a:t>
            </a:r>
          </a:p>
          <a:p>
            <a:pPr algn="ctr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solidFill>
                <a:srgbClr val="000000"/>
              </a:solidFill>
              <a:latin typeface="Calibri"/>
              <a:ea typeface="+mn-ea"/>
            </a:endParaRPr>
          </a:p>
          <a:p>
            <a:pPr algn="ctr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solidFill>
                <a:srgbClr val="000000"/>
              </a:solidFill>
              <a:latin typeface="Calibri"/>
              <a:ea typeface="+mn-ea"/>
            </a:endParaRPr>
          </a:p>
        </p:txBody>
      </p:sp>
      <p:pic>
        <p:nvPicPr>
          <p:cNvPr id="7" name="Picture 6" descr="drupal-eart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163" y="249124"/>
            <a:ext cx="1511237" cy="17320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81800" y="6019800"/>
            <a:ext cx="23622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b="1" dirty="0" smtClean="0">
                <a:solidFill>
                  <a:schemeClr val="accent2"/>
                </a:solidFill>
              </a:rPr>
              <a:t>Goal</a:t>
            </a:r>
            <a:endParaRPr lang="en-US" sz="3200" b="1" dirty="0" smtClean="0">
              <a:solidFill>
                <a:schemeClr val="accent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2925" y="990600"/>
            <a:ext cx="83534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Exploit collaborative and social (Web 2.0) tools to create “open science” portals where one can tell a science story, and discover, author and share distributed science workflows.</a:t>
            </a:r>
          </a:p>
          <a:p>
            <a:pPr eaLnBrk="1" hangingPunct="1"/>
            <a:endParaRPr lang="en-US" sz="800" dirty="0" smtClean="0">
              <a:solidFill>
                <a:srgbClr val="0000CF"/>
              </a:solidFill>
            </a:endParaRP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Integration of many ideas:</a:t>
            </a:r>
          </a:p>
          <a:p>
            <a:pPr lvl="1" eaLnBrk="1" hangingPunct="1"/>
            <a:r>
              <a:rPr lang="en-US" sz="2000" dirty="0" err="1" smtClean="0"/>
              <a:t>eScience</a:t>
            </a:r>
            <a:r>
              <a:rPr lang="en-US" sz="2000" smtClean="0"/>
              <a:t> </a:t>
            </a:r>
            <a:r>
              <a:rPr lang="en-US" sz="2000" smtClean="0"/>
              <a:t>On-Line Notebooks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Social tagging (</a:t>
            </a:r>
            <a:r>
              <a:rPr lang="en-US" sz="2000" i="1" dirty="0" smtClean="0"/>
              <a:t>annotate</a:t>
            </a:r>
            <a:r>
              <a:rPr lang="en-US" sz="2000" dirty="0" smtClean="0"/>
              <a:t> &amp; share)</a:t>
            </a:r>
          </a:p>
          <a:p>
            <a:pPr lvl="1" eaLnBrk="1" hangingPunct="1"/>
            <a:r>
              <a:rPr lang="en-US" sz="2000" dirty="0" smtClean="0"/>
              <a:t>Publish science algorithms as callable Web Services!</a:t>
            </a:r>
          </a:p>
          <a:p>
            <a:pPr lvl="1" eaLnBrk="1" hangingPunct="1"/>
            <a:r>
              <a:rPr lang="en-US" sz="2000" dirty="0" smtClean="0"/>
              <a:t>Publish science analysis as re-executable Workflows!</a:t>
            </a:r>
          </a:p>
          <a:p>
            <a:pPr lvl="1" eaLnBrk="1" hangingPunct="1"/>
            <a:r>
              <a:rPr lang="en-US" sz="2000" dirty="0" smtClean="0"/>
              <a:t>Semantic (faceted) discovery of workflows and data</a:t>
            </a:r>
          </a:p>
          <a:p>
            <a:pPr lvl="1" eaLnBrk="1" hangingPunct="1"/>
            <a:r>
              <a:rPr lang="en-US" sz="2000" dirty="0" smtClean="0"/>
              <a:t>Multiple workflow engines supported (BPEL, </a:t>
            </a:r>
            <a:r>
              <a:rPr lang="en-US" sz="2000" dirty="0" err="1" smtClean="0"/>
              <a:t>SciFlo</a:t>
            </a:r>
            <a:r>
              <a:rPr lang="en-US" sz="2000" dirty="0" smtClean="0"/>
              <a:t>)</a:t>
            </a:r>
          </a:p>
          <a:p>
            <a:pPr lvl="1" eaLnBrk="1" hangingPunct="1"/>
            <a:r>
              <a:rPr lang="en-US" sz="2000" dirty="0" smtClean="0"/>
              <a:t>User-generated content using </a:t>
            </a:r>
            <a:r>
              <a:rPr lang="en-US" sz="2000" dirty="0" err="1" smtClean="0"/>
              <a:t>Drupal</a:t>
            </a:r>
            <a:r>
              <a:rPr lang="en-US" sz="2000" dirty="0" smtClean="0"/>
              <a:t> CMS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04900" y="703263"/>
            <a:ext cx="7323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Assemble workflow using visual layout</a:t>
            </a:r>
            <a:endParaRPr lang="en-US" b="1" dirty="0">
              <a:solidFill>
                <a:schemeClr val="accent2"/>
              </a:solidFill>
              <a:latin typeface="Times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00200" y="76200"/>
            <a:ext cx="609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3600" b="1" dirty="0" err="1" smtClean="0">
                <a:solidFill>
                  <a:schemeClr val="accent2"/>
                </a:solidFill>
              </a:rPr>
              <a:t>SciFlo</a:t>
            </a:r>
            <a:r>
              <a:rPr lang="en-US" sz="3600" b="1" dirty="0" smtClean="0">
                <a:solidFill>
                  <a:schemeClr val="accent2"/>
                </a:solidFill>
              </a:rPr>
              <a:t> Visual Authoring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10" name="Picture 5" descr="GpsAirsComparsion_vizflow_canv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1276350"/>
            <a:ext cx="6934200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009775" y="4781550"/>
            <a:ext cx="6000750" cy="1187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1000" dirty="0">
                <a:solidFill>
                  <a:schemeClr val="accent2"/>
                </a:solidFill>
              </a:rPr>
              <a:t> </a:t>
            </a:r>
            <a:r>
              <a:rPr lang="en-US" sz="1600" b="1" dirty="0"/>
              <a:t>Connect a series of services and operators into a dataflow</a:t>
            </a:r>
          </a:p>
          <a:p>
            <a:pPr lvl="1">
              <a:buFontTx/>
              <a:buChar char="•"/>
            </a:pPr>
            <a:r>
              <a:rPr lang="en-US" sz="1400" b="1" dirty="0">
                <a:solidFill>
                  <a:schemeClr val="accent2"/>
                </a:solidFill>
              </a:rPr>
              <a:t> </a:t>
            </a:r>
            <a:r>
              <a:rPr lang="en-US" sz="1400" b="1" dirty="0">
                <a:solidFill>
                  <a:srgbClr val="FF0000"/>
                </a:solidFill>
              </a:rPr>
              <a:t>Drag</a:t>
            </a:r>
            <a:r>
              <a:rPr lang="en-US" sz="1400" b="1" dirty="0">
                <a:solidFill>
                  <a:schemeClr val="accent2"/>
                </a:solidFill>
              </a:rPr>
              <a:t> services/operators from menu, and </a:t>
            </a:r>
            <a:r>
              <a:rPr lang="en-US" sz="1400" b="1" dirty="0">
                <a:solidFill>
                  <a:srgbClr val="FF0000"/>
                </a:solidFill>
              </a:rPr>
              <a:t>drop</a:t>
            </a:r>
            <a:r>
              <a:rPr lang="en-US" sz="1400" b="1" dirty="0">
                <a:solidFill>
                  <a:schemeClr val="accent2"/>
                </a:solidFill>
              </a:rPr>
              <a:t> onto the canvas</a:t>
            </a:r>
          </a:p>
          <a:p>
            <a:pPr lvl="1">
              <a:buFontTx/>
              <a:buChar char="•"/>
            </a:pPr>
            <a:r>
              <a:rPr lang="en-US" sz="1400" b="1" dirty="0">
                <a:solidFill>
                  <a:schemeClr val="accent2"/>
                </a:solidFill>
              </a:rPr>
              <a:t> </a:t>
            </a:r>
            <a:r>
              <a:rPr lang="en-US" sz="1400" b="1" dirty="0">
                <a:solidFill>
                  <a:srgbClr val="FF0000"/>
                </a:solidFill>
              </a:rPr>
              <a:t>Lay out</a:t>
            </a:r>
            <a:r>
              <a:rPr lang="en-US" sz="1400" b="1" dirty="0">
                <a:solidFill>
                  <a:schemeClr val="accent2"/>
                </a:solidFill>
              </a:rPr>
              <a:t> the flowchart by moving nodes</a:t>
            </a:r>
          </a:p>
          <a:p>
            <a:pPr lvl="1">
              <a:buFontTx/>
              <a:buChar char="•"/>
            </a:pPr>
            <a:r>
              <a:rPr lang="en-US" sz="1400" b="1" dirty="0">
                <a:solidFill>
                  <a:schemeClr val="accent2"/>
                </a:solidFill>
              </a:rPr>
              <a:t> </a:t>
            </a:r>
            <a:r>
              <a:rPr lang="en-US" sz="1400" b="1" dirty="0">
                <a:solidFill>
                  <a:srgbClr val="FF0000"/>
                </a:solidFill>
              </a:rPr>
              <a:t>Connect</a:t>
            </a:r>
            <a:r>
              <a:rPr lang="en-US" sz="1400" b="1" dirty="0">
                <a:solidFill>
                  <a:schemeClr val="accent2"/>
                </a:solidFill>
              </a:rPr>
              <a:t> the input/output ports by drawing lines</a:t>
            </a:r>
          </a:p>
          <a:p>
            <a:pPr lvl="1">
              <a:buFontTx/>
              <a:buChar char="•"/>
            </a:pPr>
            <a:r>
              <a:rPr lang="en-US" sz="1400" b="1" dirty="0">
                <a:solidFill>
                  <a:schemeClr val="accent2"/>
                </a:solidFill>
              </a:rPr>
              <a:t> User guided by </a:t>
            </a:r>
            <a:r>
              <a:rPr lang="en-US" sz="1400" b="1" dirty="0">
                <a:solidFill>
                  <a:srgbClr val="FF0000"/>
                </a:solidFill>
              </a:rPr>
              <a:t>matching</a:t>
            </a:r>
            <a:r>
              <a:rPr lang="en-US" sz="1400" b="1" dirty="0">
                <a:solidFill>
                  <a:schemeClr val="accent2"/>
                </a:solidFill>
              </a:rPr>
              <a:t> up port names and types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err="1" smtClean="0">
                <a:solidFill>
                  <a:srgbClr val="7030A0"/>
                </a:solidFill>
              </a:rPr>
              <a:t>eScience</a:t>
            </a:r>
            <a:r>
              <a:rPr lang="en-US" sz="3200" b="1" dirty="0" smtClean="0">
                <a:solidFill>
                  <a:srgbClr val="7030A0"/>
                </a:solidFill>
              </a:rPr>
              <a:t>: Vision </a:t>
            </a:r>
            <a:r>
              <a:rPr lang="en-US" sz="3200" b="1" dirty="0" err="1" smtClean="0">
                <a:solidFill>
                  <a:srgbClr val="7030A0"/>
                </a:solidFill>
              </a:rPr>
              <a:t>vs</a:t>
            </a:r>
            <a:r>
              <a:rPr lang="en-US" sz="3200" b="1" dirty="0" smtClean="0">
                <a:solidFill>
                  <a:srgbClr val="7030A0"/>
                </a:solidFill>
              </a:rPr>
              <a:t> Reality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990600"/>
            <a:ext cx="8534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rgbClr val="0000CF"/>
                </a:solidFill>
              </a:rPr>
              <a:t>Vision: </a:t>
            </a:r>
            <a:r>
              <a:rPr lang="en-US" dirty="0" smtClean="0"/>
              <a:t>the use of advanced computing technologies to support scientists [De </a:t>
            </a:r>
            <a:r>
              <a:rPr lang="en-US" dirty="0" err="1" smtClean="0"/>
              <a:t>Roure</a:t>
            </a:r>
            <a:r>
              <a:rPr lang="en-US" dirty="0" smtClean="0"/>
              <a:t> &amp; </a:t>
            </a:r>
            <a:r>
              <a:rPr lang="en-US" dirty="0" err="1" smtClean="0"/>
              <a:t>Hendler</a:t>
            </a:r>
            <a:r>
              <a:rPr lang="en-US" dirty="0" smtClean="0"/>
              <a:t>, 2004]</a:t>
            </a:r>
          </a:p>
          <a:p>
            <a:r>
              <a:rPr lang="en-US" dirty="0" smtClean="0">
                <a:solidFill>
                  <a:srgbClr val="0000CF"/>
                </a:solidFill>
              </a:rPr>
              <a:t>Reality: </a:t>
            </a:r>
            <a:r>
              <a:rPr lang="en-US" dirty="0" smtClean="0"/>
              <a:t>focused primarily on “enabling” use of infrastructure resources</a:t>
            </a:r>
          </a:p>
          <a:p>
            <a:pPr lvl="1"/>
            <a:r>
              <a:rPr lang="en-US" dirty="0" smtClean="0"/>
              <a:t>Data Access</a:t>
            </a:r>
          </a:p>
          <a:p>
            <a:pPr lvl="1"/>
            <a:r>
              <a:rPr lang="en-US" dirty="0" smtClean="0"/>
              <a:t>Computational Issues (Grids, Cloud Computing)</a:t>
            </a:r>
          </a:p>
          <a:p>
            <a:r>
              <a:rPr lang="en-US" dirty="0" smtClean="0">
                <a:solidFill>
                  <a:srgbClr val="0000CF"/>
                </a:solidFill>
              </a:rPr>
              <a:t>What is missing?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New Ways of Publishing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Collaboration!!</a:t>
            </a:r>
          </a:p>
          <a:p>
            <a:pPr lvl="1"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err="1" smtClean="0">
                <a:solidFill>
                  <a:schemeClr val="accent2"/>
                </a:solidFill>
              </a:rPr>
              <a:t>eScience</a:t>
            </a:r>
            <a:r>
              <a:rPr lang="en-US" sz="3200" b="1" dirty="0" smtClean="0">
                <a:solidFill>
                  <a:schemeClr val="accent2"/>
                </a:solidFill>
              </a:rPr>
              <a:t> Challenges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2925" y="914400"/>
            <a:ext cx="8601075" cy="5943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Format:  </a:t>
            </a:r>
            <a:r>
              <a:rPr lang="en-US" sz="2400" dirty="0" err="1" smtClean="0">
                <a:solidFill>
                  <a:srgbClr val="0000CF"/>
                </a:solidFill>
              </a:rPr>
              <a:t>eJournals</a:t>
            </a:r>
            <a:r>
              <a:rPr lang="en-US" sz="2400" dirty="0" smtClean="0">
                <a:solidFill>
                  <a:srgbClr val="0000CF"/>
                </a:solidFill>
              </a:rPr>
              <a:t>, Collaboration Environments, Blogs</a:t>
            </a:r>
          </a:p>
          <a:p>
            <a:pPr lvl="1" eaLnBrk="1" hangingPunct="1"/>
            <a:r>
              <a:rPr lang="en-US" sz="2000" dirty="0" smtClean="0"/>
              <a:t>Beyond PDF documents (which mimic paper)</a:t>
            </a:r>
          </a:p>
          <a:p>
            <a:pPr lvl="1" eaLnBrk="1" hangingPunct="1"/>
            <a:r>
              <a:rPr lang="en-US" sz="2000" dirty="0" smtClean="0"/>
              <a:t>Hyperlinks, embedded datasets/workflows, fast turnaround</a:t>
            </a:r>
          </a:p>
          <a:p>
            <a:pPr lvl="1" eaLnBrk="1" hangingPunct="1"/>
            <a:r>
              <a:rPr lang="en-US" sz="2000" dirty="0" smtClean="0"/>
              <a:t>Science stories with </a:t>
            </a:r>
            <a:r>
              <a:rPr lang="en-US" sz="2000" dirty="0" err="1" smtClean="0"/>
              <a:t>GoogleEarth</a:t>
            </a:r>
            <a:r>
              <a:rPr lang="en-US" sz="2000" dirty="0" smtClean="0"/>
              <a:t> animations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Sharing</a:t>
            </a:r>
          </a:p>
          <a:p>
            <a:pPr lvl="1" eaLnBrk="1" hangingPunct="1"/>
            <a:r>
              <a:rPr lang="en-US" sz="2000" dirty="0" smtClean="0"/>
              <a:t>User &amp; group presence, social tagging, workgroup collaboration</a:t>
            </a:r>
          </a:p>
          <a:p>
            <a:pPr lvl="1" eaLnBrk="1" hangingPunct="1"/>
            <a:r>
              <a:rPr lang="en-US" sz="2000" dirty="0" smtClean="0"/>
              <a:t>How much of work product is shared?  Preliminary exploration?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Security &amp; Privacy </a:t>
            </a:r>
          </a:p>
          <a:p>
            <a:pPr lvl="1" eaLnBrk="1" hangingPunct="1"/>
            <a:r>
              <a:rPr lang="en-US" sz="2000" dirty="0" smtClean="0"/>
              <a:t>Public and private sub-pieces, fine-grained control of permissions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Attribution / Reputation</a:t>
            </a:r>
          </a:p>
          <a:p>
            <a:pPr lvl="1" eaLnBrk="1" hangingPunct="1"/>
            <a:r>
              <a:rPr lang="en-US" sz="2000" dirty="0" smtClean="0"/>
              <a:t>Why contribute?  Must have citable attribution to build reputation.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Trust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Retain peer review (stronger than </a:t>
            </a:r>
            <a:r>
              <a:rPr lang="en-US" sz="2000" dirty="0" err="1" smtClean="0"/>
              <a:t>wikipedia</a:t>
            </a:r>
            <a:r>
              <a:rPr lang="en-US" sz="2000" dirty="0" smtClean="0"/>
              <a:t>)</a:t>
            </a:r>
          </a:p>
          <a:p>
            <a:pPr lvl="1" eaLnBrk="1" hangingPunct="1"/>
            <a:r>
              <a:rPr lang="en-US" sz="2000" dirty="0" smtClean="0"/>
              <a:t>But exploit blog formats (micro articles)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76200"/>
            <a:ext cx="73914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chemeClr val="accent2"/>
                </a:solidFill>
              </a:rPr>
              <a:t>“Micro Articles”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90600"/>
            <a:ext cx="85058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Micro Articles (Journal of Earth Science Phenomena)</a:t>
            </a:r>
          </a:p>
          <a:p>
            <a:pPr lvl="1" eaLnBrk="1" hangingPunct="1"/>
            <a:r>
              <a:rPr lang="en-US" sz="2000" dirty="0" smtClean="0"/>
              <a:t>Short academic text with figures &amp; references</a:t>
            </a:r>
          </a:p>
          <a:p>
            <a:pPr lvl="1" eaLnBrk="1" hangingPunct="1"/>
            <a:r>
              <a:rPr lang="en-US" sz="2000" dirty="0" smtClean="0"/>
              <a:t>Peer reviewed</a:t>
            </a:r>
          </a:p>
          <a:p>
            <a:pPr lvl="1" eaLnBrk="1" hangingPunct="1"/>
            <a:r>
              <a:rPr lang="en-US" sz="2000" dirty="0" smtClean="0"/>
              <a:t>Socially tagged, searchable</a:t>
            </a:r>
          </a:p>
          <a:p>
            <a:pPr lvl="1" eaLnBrk="1" hangingPunct="1"/>
            <a:r>
              <a:rPr lang="en-US" sz="1800" dirty="0" smtClean="0"/>
              <a:t>Ref:  </a:t>
            </a:r>
            <a:r>
              <a:rPr lang="en-US" sz="1800" dirty="0" err="1" smtClean="0"/>
              <a:t>Tero</a:t>
            </a:r>
            <a:r>
              <a:rPr lang="en-US" sz="1800" dirty="0" smtClean="0"/>
              <a:t>, H., et al., 2008: </a:t>
            </a:r>
            <a:r>
              <a:rPr lang="en-US" sz="1800" dirty="0" err="1" smtClean="0"/>
              <a:t>Tutkimusparvi</a:t>
            </a:r>
            <a:r>
              <a:rPr lang="en-US" sz="1800" dirty="0" smtClean="0"/>
              <a:t>: the open research swarm in Finland. Proceedings of the 12th international conference on Entertainment and media in the ubiquitous era, ACM.</a:t>
            </a:r>
          </a:p>
          <a:p>
            <a:pPr lvl="1" eaLnBrk="1" hangingPunct="1"/>
            <a:endParaRPr lang="en-US" sz="800" dirty="0" smtClean="0"/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Benefits</a:t>
            </a:r>
          </a:p>
          <a:p>
            <a:pPr lvl="1"/>
            <a:r>
              <a:rPr lang="en-US" sz="2000" dirty="0" smtClean="0"/>
              <a:t>Offer quick and easy way to test concepts, ideas, research plans</a:t>
            </a:r>
          </a:p>
          <a:p>
            <a:pPr lvl="1"/>
            <a:r>
              <a:rPr lang="en-US" sz="2000" dirty="0" smtClean="0"/>
              <a:t>Share information, data and algorithms</a:t>
            </a:r>
          </a:p>
          <a:p>
            <a:pPr lvl="1"/>
            <a:r>
              <a:rPr lang="en-US" sz="2000" dirty="0" smtClean="0"/>
              <a:t>Cover fast-breaking geophysical events, natural hazards</a:t>
            </a:r>
          </a:p>
          <a:p>
            <a:pPr lvl="1"/>
            <a:r>
              <a:rPr lang="en-US" sz="2000" dirty="0" smtClean="0"/>
              <a:t>Can be found online via all major search engines such as Google</a:t>
            </a:r>
          </a:p>
          <a:p>
            <a:pPr lvl="1"/>
            <a:r>
              <a:rPr lang="en-US" sz="2000" dirty="0" smtClean="0"/>
              <a:t>Are citable</a:t>
            </a:r>
          </a:p>
          <a:p>
            <a:pPr lvl="1"/>
            <a:r>
              <a:rPr lang="en-US" sz="2000" dirty="0" smtClean="0"/>
              <a:t>Speed up the "knowledge" sharing cycle within the science community</a:t>
            </a:r>
          </a:p>
          <a:p>
            <a:pPr lvl="1"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0" y="73025"/>
            <a:ext cx="82470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r>
              <a:rPr lang="en-US" sz="3200" b="1" dirty="0" smtClean="0">
                <a:solidFill>
                  <a:srgbClr val="0000CF"/>
                </a:solidFill>
              </a:rPr>
              <a:t>Peer-Reviewed Micro Articles</a:t>
            </a:r>
            <a:endParaRPr lang="en-US" sz="2800" dirty="0">
              <a:solidFill>
                <a:srgbClr val="0000C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0650" y="643136"/>
            <a:ext cx="6381750" cy="621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76200"/>
            <a:ext cx="73914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chemeClr val="accent2"/>
                </a:solidFill>
              </a:rPr>
              <a:t>“Micro Articles”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90600"/>
            <a:ext cx="85058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Micro Articles (Journal of Earth Science Phenomena)</a:t>
            </a:r>
          </a:p>
          <a:p>
            <a:pPr lvl="1" eaLnBrk="1" hangingPunct="1"/>
            <a:r>
              <a:rPr lang="en-US" sz="2000" dirty="0" smtClean="0"/>
              <a:t>Short academic text with figures &amp; references</a:t>
            </a:r>
          </a:p>
          <a:p>
            <a:pPr lvl="1" eaLnBrk="1" hangingPunct="1"/>
            <a:r>
              <a:rPr lang="en-US" sz="2000" dirty="0" smtClean="0"/>
              <a:t>Peer reviewed</a:t>
            </a:r>
          </a:p>
          <a:p>
            <a:pPr lvl="1" eaLnBrk="1" hangingPunct="1"/>
            <a:r>
              <a:rPr lang="en-US" sz="2000" dirty="0" smtClean="0"/>
              <a:t>Socially tagged, searchable</a:t>
            </a:r>
          </a:p>
          <a:p>
            <a:pPr lvl="1" eaLnBrk="1" hangingPunct="1"/>
            <a:r>
              <a:rPr lang="en-US" sz="1800" dirty="0" smtClean="0"/>
              <a:t>Ref:  </a:t>
            </a:r>
            <a:r>
              <a:rPr lang="en-US" sz="1800" dirty="0" err="1" smtClean="0"/>
              <a:t>Tero</a:t>
            </a:r>
            <a:r>
              <a:rPr lang="en-US" sz="1800" dirty="0" smtClean="0"/>
              <a:t>, H., et al., 2008: </a:t>
            </a:r>
            <a:r>
              <a:rPr lang="en-US" sz="1800" dirty="0" err="1" smtClean="0"/>
              <a:t>Tutkimusparvi</a:t>
            </a:r>
            <a:r>
              <a:rPr lang="en-US" sz="1800" dirty="0" smtClean="0"/>
              <a:t>: the open research swarm in Finland. Proceedings of the 12th international conference on Entertainment and media in the ubiquitous era, ACM.</a:t>
            </a:r>
          </a:p>
          <a:p>
            <a:pPr lvl="1" eaLnBrk="1" hangingPunct="1"/>
            <a:endParaRPr lang="en-US" sz="800" dirty="0" smtClean="0"/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Benefits</a:t>
            </a:r>
          </a:p>
          <a:p>
            <a:pPr lvl="1"/>
            <a:r>
              <a:rPr lang="en-US" sz="2000" dirty="0" smtClean="0"/>
              <a:t>Offer quick and easy way to test concepts, ideas, research plans</a:t>
            </a:r>
          </a:p>
          <a:p>
            <a:pPr lvl="1"/>
            <a:r>
              <a:rPr lang="en-US" sz="2000" dirty="0" smtClean="0"/>
              <a:t>Share information, data and algorithms</a:t>
            </a:r>
          </a:p>
          <a:p>
            <a:pPr lvl="1"/>
            <a:r>
              <a:rPr lang="en-US" sz="2000" dirty="0" smtClean="0"/>
              <a:t>Cover fast-breaking geophysical events, natural hazards</a:t>
            </a:r>
          </a:p>
          <a:p>
            <a:pPr lvl="1"/>
            <a:r>
              <a:rPr lang="en-US" sz="2000" dirty="0" smtClean="0"/>
              <a:t>Can be found online via all major search engines such as Google</a:t>
            </a:r>
          </a:p>
          <a:p>
            <a:pPr lvl="1"/>
            <a:r>
              <a:rPr lang="en-US" sz="2000" dirty="0" smtClean="0"/>
              <a:t>Are citable</a:t>
            </a:r>
          </a:p>
          <a:p>
            <a:pPr lvl="1"/>
            <a:r>
              <a:rPr lang="en-US" sz="2000" dirty="0" smtClean="0"/>
              <a:t>Speed up the "knowledge" sharing cycle within the science community</a:t>
            </a:r>
          </a:p>
          <a:p>
            <a:pPr lvl="1"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47625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b="1" dirty="0" smtClean="0">
                <a:solidFill>
                  <a:srgbClr val="7030A0"/>
                </a:solidFill>
              </a:rPr>
              <a:t>What’s missing?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066800"/>
            <a:ext cx="8534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 </a:t>
            </a:r>
            <a:r>
              <a:rPr lang="en-US" i="1" dirty="0" smtClean="0">
                <a:solidFill>
                  <a:srgbClr val="0000CF"/>
                </a:solidFill>
              </a:rPr>
              <a:t>reusable</a:t>
            </a:r>
            <a:r>
              <a:rPr lang="en-US" dirty="0" smtClean="0">
                <a:solidFill>
                  <a:srgbClr val="0000CF"/>
                </a:solidFill>
              </a:rPr>
              <a:t>, </a:t>
            </a:r>
            <a:r>
              <a:rPr lang="en-US" i="1" dirty="0" smtClean="0">
                <a:solidFill>
                  <a:srgbClr val="0000CF"/>
                </a:solidFill>
              </a:rPr>
              <a:t>extensible </a:t>
            </a:r>
            <a:r>
              <a:rPr lang="en-US" dirty="0" smtClean="0">
                <a:solidFill>
                  <a:srgbClr val="0000CF"/>
                </a:solidFill>
              </a:rPr>
              <a:t>and </a:t>
            </a:r>
            <a:r>
              <a:rPr lang="en-US" i="1" dirty="0" smtClean="0">
                <a:solidFill>
                  <a:srgbClr val="0000CF"/>
                </a:solidFill>
              </a:rPr>
              <a:t>customizable </a:t>
            </a:r>
            <a:r>
              <a:rPr lang="en-US" dirty="0" smtClean="0">
                <a:solidFill>
                  <a:srgbClr val="0000CF"/>
                </a:solidFill>
              </a:rPr>
              <a:t>environment</a:t>
            </a:r>
            <a:r>
              <a:rPr lang="en-US" dirty="0" smtClean="0"/>
              <a:t> for building collaborative “open science” portals for managing these shared analysis workflows. </a:t>
            </a:r>
          </a:p>
          <a:p>
            <a:endParaRPr lang="en-US" sz="800" dirty="0" smtClean="0"/>
          </a:p>
          <a:p>
            <a:r>
              <a:rPr lang="en-US" dirty="0" smtClean="0"/>
              <a:t>Current collaborative portals have been one-time development efforts for specific science domains that cannot be easily extended beyond their initial features or reused by other science domains</a:t>
            </a:r>
          </a:p>
          <a:p>
            <a:pPr lvl="1"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0" y="73025"/>
            <a:ext cx="8247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r>
              <a:rPr lang="en-US" sz="3200" b="1" dirty="0" err="1" smtClean="0">
                <a:solidFill>
                  <a:srgbClr val="0000CF"/>
                </a:solidFill>
              </a:rPr>
              <a:t>BioMed</a:t>
            </a:r>
            <a:r>
              <a:rPr lang="en-US" sz="3200" b="1" dirty="0" smtClean="0">
                <a:solidFill>
                  <a:srgbClr val="0000CF"/>
                </a:solidFill>
              </a:rPr>
              <a:t>:  Shared Lab Notebook</a:t>
            </a:r>
            <a:endParaRPr lang="en-US" sz="2800" dirty="0">
              <a:solidFill>
                <a:srgbClr val="0000C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94551"/>
            <a:ext cx="7115175" cy="608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0" y="73025"/>
            <a:ext cx="8247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r>
              <a:rPr lang="en-US" sz="3200" b="1" dirty="0" err="1" smtClean="0">
                <a:solidFill>
                  <a:srgbClr val="0000CF"/>
                </a:solidFill>
              </a:rPr>
              <a:t>BioMed</a:t>
            </a:r>
            <a:r>
              <a:rPr lang="en-US" sz="3200" b="1" dirty="0" smtClean="0">
                <a:solidFill>
                  <a:srgbClr val="0000CF"/>
                </a:solidFill>
              </a:rPr>
              <a:t>:  myexperiment.org</a:t>
            </a:r>
            <a:endParaRPr lang="en-US" sz="2800" dirty="0">
              <a:solidFill>
                <a:srgbClr val="0000C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980" y="685800"/>
            <a:ext cx="776902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2000" y="73025"/>
            <a:ext cx="8247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r>
              <a:rPr lang="en-US" sz="3200" b="1" dirty="0" err="1" smtClean="0">
                <a:solidFill>
                  <a:srgbClr val="0000CF"/>
                </a:solidFill>
              </a:rPr>
              <a:t>BioMed</a:t>
            </a:r>
            <a:r>
              <a:rPr lang="en-US" sz="3200" b="1" dirty="0" smtClean="0">
                <a:solidFill>
                  <a:srgbClr val="0000CF"/>
                </a:solidFill>
              </a:rPr>
              <a:t>:  Open Access </a:t>
            </a:r>
            <a:r>
              <a:rPr lang="en-US" sz="3200" b="1" dirty="0" err="1" smtClean="0">
                <a:solidFill>
                  <a:srgbClr val="0000CF"/>
                </a:solidFill>
              </a:rPr>
              <a:t>eJournals</a:t>
            </a:r>
            <a:endParaRPr lang="en-US" sz="2800" dirty="0">
              <a:solidFill>
                <a:srgbClr val="0000C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1130"/>
            <a:ext cx="8839200" cy="617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47625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b="1" dirty="0" smtClean="0">
                <a:solidFill>
                  <a:srgbClr val="7030A0"/>
                </a:solidFill>
              </a:rPr>
              <a:t>Enter </a:t>
            </a:r>
            <a:r>
              <a:rPr lang="en-US" sz="3600" b="1" dirty="0" err="1" smtClean="0">
                <a:solidFill>
                  <a:srgbClr val="7030A0"/>
                </a:solidFill>
              </a:rPr>
              <a:t>Talkoot</a:t>
            </a:r>
            <a:r>
              <a:rPr lang="en-US" sz="3600" b="1" dirty="0" smtClean="0">
                <a:solidFill>
                  <a:srgbClr val="7030A0"/>
                </a:solidFill>
              </a:rPr>
              <a:t>!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066800"/>
            <a:ext cx="8534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err="1" smtClean="0"/>
              <a:t>Talkoot</a:t>
            </a:r>
            <a:r>
              <a:rPr lang="en-US" sz="2400" dirty="0" smtClean="0"/>
              <a:t> is  a customizable “</a:t>
            </a:r>
            <a:r>
              <a:rPr lang="en-US" sz="2400" b="1" dirty="0" smtClean="0">
                <a:solidFill>
                  <a:srgbClr val="7030A0"/>
                </a:solidFill>
              </a:rPr>
              <a:t>software appliance</a:t>
            </a:r>
            <a:r>
              <a:rPr lang="en-US" sz="2400" dirty="0" smtClean="0"/>
              <a:t>” to build collaborative portals for Earth Science services and analysis workflows. </a:t>
            </a:r>
          </a:p>
          <a:p>
            <a:r>
              <a:rPr lang="en-US" sz="2400" dirty="0" err="1" smtClean="0"/>
              <a:t>Talkoot</a:t>
            </a:r>
            <a:r>
              <a:rPr lang="en-US" sz="2400" dirty="0" smtClean="0"/>
              <a:t> will allow researchers (not just information technologists) be able to build collaborative sites around service workflows within a few hours</a:t>
            </a:r>
          </a:p>
          <a:p>
            <a:r>
              <a:rPr lang="en-US" sz="2400" dirty="0" err="1" smtClean="0"/>
              <a:t>Talkoot</a:t>
            </a:r>
            <a:r>
              <a:rPr lang="en-US" sz="2400" dirty="0" smtClean="0"/>
              <a:t> is leveraging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Drupal</a:t>
            </a:r>
            <a:r>
              <a:rPr lang="en-US" sz="2400" b="1" i="1" dirty="0" smtClean="0">
                <a:solidFill>
                  <a:srgbClr val="7030A0"/>
                </a:solidFill>
              </a:rPr>
              <a:t>, an open architecture platform </a:t>
            </a:r>
            <a:r>
              <a:rPr lang="en-US" sz="2400" dirty="0" smtClean="0"/>
              <a:t>to provide the core Content Management System capabilities required by an online collaborative portal</a:t>
            </a:r>
          </a:p>
          <a:p>
            <a:pPr lvl="1"/>
            <a:r>
              <a:rPr lang="en-US" sz="1800" dirty="0" err="1" smtClean="0"/>
              <a:t>Drupal</a:t>
            </a:r>
            <a:r>
              <a:rPr lang="en-US" sz="1800" dirty="0" smtClean="0"/>
              <a:t> has a vast array of contributed that provide additional features</a:t>
            </a:r>
          </a:p>
          <a:p>
            <a:r>
              <a:rPr lang="en-US" sz="2400" dirty="0" err="1" smtClean="0"/>
              <a:t>Talkoot</a:t>
            </a:r>
            <a:r>
              <a:rPr lang="en-US" sz="2400" dirty="0" smtClean="0"/>
              <a:t> adds </a:t>
            </a:r>
            <a:r>
              <a:rPr lang="en-US" sz="2400" b="1" dirty="0" smtClean="0">
                <a:solidFill>
                  <a:srgbClr val="7030A0"/>
                </a:solidFill>
              </a:rPr>
              <a:t>Earth Science-specific </a:t>
            </a:r>
            <a:r>
              <a:rPr lang="en-US" sz="2400" dirty="0" smtClean="0"/>
              <a:t>modules to provide data searching, processing and analysis capabilities. </a:t>
            </a:r>
          </a:p>
          <a:p>
            <a:pPr lvl="1"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chemeClr val="accent2"/>
                </a:solidFill>
              </a:rPr>
              <a:t>Features of </a:t>
            </a:r>
            <a:r>
              <a:rPr lang="en-US" sz="3200" b="1" dirty="0" err="1" smtClean="0">
                <a:solidFill>
                  <a:schemeClr val="accent2"/>
                </a:solidFill>
              </a:rPr>
              <a:t>Drupal</a:t>
            </a:r>
            <a:r>
              <a:rPr lang="en-US" sz="3200" b="1" dirty="0" smtClean="0">
                <a:solidFill>
                  <a:schemeClr val="accent2"/>
                </a:solidFill>
              </a:rPr>
              <a:t> CMS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975" y="914400"/>
            <a:ext cx="85058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Shared web site with role-based permissions by page</a:t>
            </a:r>
          </a:p>
          <a:p>
            <a:pPr lvl="1" eaLnBrk="1" hangingPunct="1"/>
            <a:r>
              <a:rPr lang="en-US" sz="2000" dirty="0" smtClean="0"/>
              <a:t>Collaborative notebook, backed by versioned database</a:t>
            </a:r>
          </a:p>
          <a:p>
            <a:pPr lvl="1" eaLnBrk="1" hangingPunct="1"/>
            <a:r>
              <a:rPr lang="en-US" sz="2000" dirty="0" smtClean="0"/>
              <a:t>Hundreds of built-in modules and content types</a:t>
            </a:r>
          </a:p>
          <a:p>
            <a:pPr lvl="1" eaLnBrk="1" hangingPunct="1"/>
            <a:r>
              <a:rPr lang="en-US" sz="2000" dirty="0" smtClean="0"/>
              <a:t>Themed sites via style templates (all without code)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User-generated Content Types</a:t>
            </a:r>
          </a:p>
          <a:p>
            <a:pPr lvl="1" eaLnBrk="1" hangingPunct="1"/>
            <a:r>
              <a:rPr lang="en-US" sz="2000" dirty="0" smtClean="0"/>
              <a:t>No raw HTML authoring</a:t>
            </a:r>
          </a:p>
          <a:p>
            <a:pPr lvl="1" eaLnBrk="1" hangingPunct="1"/>
            <a:r>
              <a:rPr lang="en-US" sz="2000" dirty="0" smtClean="0"/>
              <a:t>Use GUI:  Content Construction Kit (CCK)</a:t>
            </a:r>
          </a:p>
          <a:p>
            <a:pPr lvl="1" eaLnBrk="1" hangingPunct="1"/>
            <a:r>
              <a:rPr lang="en-US" sz="2000" dirty="0" smtClean="0"/>
              <a:t>Built-ins:  stories, books, blogs, 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Social Tagging using user-defined hierarchical taxonomies</a:t>
            </a:r>
          </a:p>
          <a:p>
            <a:pPr lvl="1" eaLnBrk="1" hangingPunct="1"/>
            <a:r>
              <a:rPr lang="en-US" sz="2000" dirty="0" smtClean="0"/>
              <a:t>Tab-based search, tag cloud, 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Blogging for public or groups</a:t>
            </a:r>
          </a:p>
          <a:p>
            <a:pPr lvl="1" eaLnBrk="1" hangingPunct="1"/>
            <a:r>
              <a:rPr lang="en-US" sz="2000" dirty="0" smtClean="0"/>
              <a:t>Threaded comments on most content types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Syndication:  Interest feeds of new users, tagged pages,</a:t>
            </a:r>
            <a:r>
              <a:rPr lang="en-US" sz="1600" dirty="0" smtClean="0">
                <a:solidFill>
                  <a:srgbClr val="0000CF"/>
                </a:solidFill>
              </a:rPr>
              <a:t> etc.</a:t>
            </a:r>
            <a:endParaRPr lang="en-US" sz="2400" dirty="0" smtClean="0">
              <a:solidFill>
                <a:srgbClr val="0000CF"/>
              </a:solidFill>
            </a:endParaRP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Recommendations, permalinks, and much more 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b="1" dirty="0" err="1" smtClean="0">
                <a:solidFill>
                  <a:schemeClr val="accent2"/>
                </a:solidFill>
              </a:rPr>
              <a:t>eScience</a:t>
            </a:r>
            <a:r>
              <a:rPr lang="en-US" sz="3600" b="1" dirty="0" smtClean="0">
                <a:solidFill>
                  <a:schemeClr val="accent2"/>
                </a:solidFill>
              </a:rPr>
              <a:t> Notebooks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75" y="762000"/>
            <a:ext cx="83534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Author shared science notebooks</a:t>
            </a:r>
          </a:p>
          <a:p>
            <a:pPr lvl="1" eaLnBrk="1" hangingPunct="1"/>
            <a:r>
              <a:rPr lang="en-US" sz="2000" dirty="0" smtClean="0"/>
              <a:t>Publish a science story with in-line figures, video, KML animations </a:t>
            </a:r>
          </a:p>
          <a:p>
            <a:pPr lvl="1" eaLnBrk="1" hangingPunct="1"/>
            <a:r>
              <a:rPr lang="en-US" sz="2000" dirty="0" smtClean="0"/>
              <a:t>Backed by executable workflows that reproduce figures, etc.</a:t>
            </a:r>
          </a:p>
          <a:p>
            <a:pPr lvl="1" eaLnBrk="1" hangingPunct="1"/>
            <a:r>
              <a:rPr lang="en-US" sz="2000" dirty="0" smtClean="0"/>
              <a:t>Share publicly or to specific users/groups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Multiple workflow engines embedded (authoring &amp; exec.)</a:t>
            </a:r>
          </a:p>
          <a:p>
            <a:pPr lvl="1" eaLnBrk="1" hangingPunct="1"/>
            <a:r>
              <a:rPr lang="en-US" sz="2000" dirty="0" smtClean="0"/>
              <a:t>Mining Workflow Composer:  BPEL service orchestration  </a:t>
            </a:r>
          </a:p>
          <a:p>
            <a:pPr lvl="1" eaLnBrk="1" hangingPunct="1"/>
            <a:r>
              <a:rPr lang="en-US" sz="2000" dirty="0" err="1" smtClean="0"/>
              <a:t>SciFlow</a:t>
            </a:r>
            <a:r>
              <a:rPr lang="en-US" sz="2000" dirty="0" smtClean="0"/>
              <a:t> grid workflow engine:  execution at multiple sites</a:t>
            </a:r>
          </a:p>
          <a:p>
            <a:pPr lvl="1" eaLnBrk="1" hangingPunct="1"/>
            <a:r>
              <a:rPr lang="en-US" sz="2000" dirty="0" smtClean="0"/>
              <a:t>Visual authoring GUI for both, clone and edit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Tag and Discover stories and workflows</a:t>
            </a:r>
          </a:p>
          <a:p>
            <a:pPr lvl="1" eaLnBrk="1" hangingPunct="1"/>
            <a:r>
              <a:rPr lang="en-US" sz="2000" dirty="0" smtClean="0"/>
              <a:t>User-defined hierarchical taxonomies</a:t>
            </a:r>
          </a:p>
          <a:p>
            <a:pPr lvl="1" eaLnBrk="1" hangingPunct="1"/>
            <a:r>
              <a:rPr lang="en-US" sz="2000" dirty="0" smtClean="0"/>
              <a:t>Semantic (faceted) search using tags &amp; popularity</a:t>
            </a:r>
          </a:p>
          <a:p>
            <a:pPr lvl="1" eaLnBrk="1" hangingPunct="1"/>
            <a:r>
              <a:rPr lang="en-US" sz="2000" dirty="0" smtClean="0"/>
              <a:t>Interest feeds by tag search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Collaboration</a:t>
            </a:r>
          </a:p>
          <a:p>
            <a:pPr lvl="1" eaLnBrk="1" hangingPunct="1"/>
            <a:r>
              <a:rPr lang="en-US" sz="2000" dirty="0" smtClean="0"/>
              <a:t>Discover users with common interests, relevant workflows</a:t>
            </a:r>
          </a:p>
          <a:p>
            <a:pPr lvl="1" eaLnBrk="1" hangingPunct="1"/>
            <a:r>
              <a:rPr lang="en-US" sz="2000" dirty="0" smtClean="0"/>
              <a:t>Comment on notebooks or write your own blog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92163" y="727075"/>
            <a:ext cx="7931150" cy="1200329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tIns="152400" bIns="0">
            <a:spAutoFit/>
          </a:bodyPr>
          <a:lstStyle/>
          <a:p>
            <a:pPr marL="261938" indent="-261938" eaLnBrk="1" hangingPunct="1">
              <a:buClr>
                <a:schemeClr val="accent2"/>
              </a:buClr>
              <a:buSzPct val="60000"/>
              <a:buFont typeface="Zapf Dingbats" charset="2"/>
              <a:buChar char="n"/>
            </a:pPr>
            <a:r>
              <a:rPr lang="en-US" b="1" dirty="0" smtClean="0">
                <a:solidFill>
                  <a:srgbClr val="0000FF"/>
                </a:solidFill>
                <a:sym typeface="Wingdings" pitchFamily="2" charset="2"/>
              </a:rPr>
              <a:t>Workflow results include science animations as one or more KML files</a:t>
            </a:r>
          </a:p>
          <a:p>
            <a:pPr marL="719138" lvl="1" indent="-261938" eaLnBrk="1" hangingPunct="1">
              <a:buClr>
                <a:schemeClr val="accent2"/>
              </a:buClr>
              <a:buSzPct val="60000"/>
              <a:buFont typeface="Zapf Dingbats" charset="2"/>
              <a:buChar char="n"/>
            </a:pPr>
            <a:r>
              <a:rPr lang="en-US" sz="2000" dirty="0" smtClean="0">
                <a:sym typeface="Wingdings" pitchFamily="2" charset="2"/>
              </a:rPr>
              <a:t>Embed </a:t>
            </a:r>
            <a:r>
              <a:rPr lang="en-US" sz="2000" dirty="0" err="1" smtClean="0">
                <a:sym typeface="Wingdings" pitchFamily="2" charset="2"/>
              </a:rPr>
              <a:t>GEarth</a:t>
            </a:r>
            <a:r>
              <a:rPr lang="en-US" sz="2000" dirty="0" smtClean="0">
                <a:sym typeface="Wingdings" pitchFamily="2" charset="2"/>
              </a:rPr>
              <a:t> animation in the science notebook </a:t>
            </a:r>
            <a:endParaRPr lang="en-US" sz="20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0" y="73025"/>
            <a:ext cx="8247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r>
              <a:rPr lang="en-US" sz="3200" b="1" dirty="0" smtClean="0">
                <a:solidFill>
                  <a:srgbClr val="0000CF"/>
                </a:solidFill>
              </a:rPr>
              <a:t>Tell a Science Story with </a:t>
            </a:r>
            <a:r>
              <a:rPr lang="en-US" sz="3200" b="1" dirty="0" err="1" smtClean="0">
                <a:solidFill>
                  <a:srgbClr val="0000CF"/>
                </a:solidFill>
              </a:rPr>
              <a:t>GEarth</a:t>
            </a:r>
            <a:endParaRPr lang="en-US" sz="2800" dirty="0">
              <a:solidFill>
                <a:srgbClr val="0000CF"/>
              </a:solidFill>
            </a:endParaRPr>
          </a:p>
        </p:txBody>
      </p:sp>
      <p:pic>
        <p:nvPicPr>
          <p:cNvPr id="9" name="Picture 5" descr="cloudsat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1650" y="1905000"/>
            <a:ext cx="5543550" cy="457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447800" y="228600"/>
            <a:ext cx="72390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 b="1" dirty="0" err="1">
                <a:solidFill>
                  <a:schemeClr val="accent2"/>
                </a:solidFill>
              </a:rPr>
              <a:t>eScience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b="1" dirty="0" smtClean="0">
                <a:solidFill>
                  <a:schemeClr val="accent2"/>
                </a:solidFill>
              </a:rPr>
              <a:t>Notebook:  Content Types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38200" y="990600"/>
          <a:ext cx="7467599" cy="4952997"/>
        </p:xfrm>
        <a:graphic>
          <a:graphicData uri="http://schemas.openxmlformats.org/drawingml/2006/table">
            <a:tbl>
              <a:tblPr/>
              <a:tblGrid>
                <a:gridCol w="1755443"/>
                <a:gridCol w="2368455"/>
                <a:gridCol w="3343701"/>
              </a:tblGrid>
              <a:tr h="215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Content Type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Purpose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Editors / Viewers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646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</a:rPr>
                        <a:t>Text</a:t>
                      </a:r>
                      <a:r>
                        <a:rPr lang="fr-FR" sz="1400" dirty="0">
                          <a:latin typeface="Times New Roman"/>
                          <a:ea typeface="Times New Roman"/>
                        </a:rPr>
                        <a:t>, HTML, image, </a:t>
                      </a:r>
                      <a:r>
                        <a:rPr lang="fr-FR" sz="1400" dirty="0" err="1">
                          <a:latin typeface="Times New Roman"/>
                          <a:ea typeface="Times New Roman"/>
                        </a:rPr>
                        <a:t>link</a:t>
                      </a:r>
                      <a:r>
                        <a:rPr lang="fr-FR" sz="1400" dirty="0">
                          <a:latin typeface="Times New Roman"/>
                          <a:ea typeface="Times New Roman"/>
                        </a:rPr>
                        <a:t>, contact, etc.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Simple content fields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WYSIWYG editors built in to </a:t>
                      </a:r>
                      <a:r>
                        <a:rPr lang="en-US" sz="1400" dirty="0" err="1" smtClean="0">
                          <a:latin typeface="Times New Roman"/>
                          <a:ea typeface="Times New Roman"/>
                        </a:rPr>
                        <a:t>Drupal</a:t>
                      </a:r>
                      <a:r>
                        <a:rPr lang="en-US" sz="1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</a:rPr>
                        <a:t>CMS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Workflow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Author or execute a distributed web services workflow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VizFlow / SciFlo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Mining Workflow Composer / Active BPEL engine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Figure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Visible plot or visualization with a caption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Figure view, to be developed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Story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Page with mixed content that can be “commented on” by other users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Basic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</a:rPr>
                        <a:t>story/book view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is built into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</a:rPr>
                        <a:t>CMS,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but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</a:rPr>
                        <a:t>now</a:t>
                      </a:r>
                      <a:r>
                        <a:rPr lang="en-US" sz="1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</a:rPr>
                        <a:t>extended for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science.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/>
                          <a:ea typeface="Times New Roman"/>
                        </a:rPr>
                        <a:t>GeoLocation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Field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geoRSS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 tags)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Add geolocation information into any content type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GeoLocation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 views:  formatted text or embedded Google Map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KML </a:t>
                      </a:r>
                      <a:r>
                        <a:rPr lang="en-US" sz="1600" b="1" dirty="0" err="1" smtClean="0">
                          <a:latin typeface="Times New Roman"/>
                          <a:ea typeface="Times New Roman"/>
                        </a:rPr>
                        <a:t>Placemark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View placemarks or images of data on the globe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Google Maps or Google Earth, embedded in web page or separate viewer window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1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Event</a:t>
                      </a: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(time/space region or geophysical structure)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Describe hurricane event or periodic structure such as El Nino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Bounding box text viewer or G. Maps; popup link to backing query or mining workflow.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2000" y="73025"/>
            <a:ext cx="82470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r>
              <a:rPr lang="en-US" sz="3200" b="1" dirty="0" err="1" smtClean="0">
                <a:solidFill>
                  <a:srgbClr val="0000CF"/>
                </a:solidFill>
              </a:rPr>
              <a:t>Talkoot</a:t>
            </a:r>
            <a:r>
              <a:rPr lang="en-US" sz="3200" b="1" dirty="0" smtClean="0">
                <a:solidFill>
                  <a:srgbClr val="0000CF"/>
                </a:solidFill>
              </a:rPr>
              <a:t>:  Shared Workflows</a:t>
            </a:r>
            <a:endParaRPr lang="en-US" sz="2800" dirty="0">
              <a:solidFill>
                <a:srgbClr val="0000C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4408"/>
            <a:ext cx="7467600" cy="682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" y="1905000"/>
            <a:ext cx="915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Recent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Tags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09600" y="990600"/>
            <a:ext cx="1600200" cy="9906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9000" y="5144869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Embedded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Workflows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3962400"/>
            <a:ext cx="5334000" cy="28956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24800" y="1258669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User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Presence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705600" y="1752600"/>
            <a:ext cx="1600200" cy="9906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629400" y="2667000"/>
            <a:ext cx="1828800" cy="12954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2400" y="3925669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Forum for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Comments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630555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chemeClr val="accent2"/>
                </a:solidFill>
              </a:rPr>
              <a:t>Features of </a:t>
            </a:r>
            <a:r>
              <a:rPr lang="en-US" sz="3200" b="1" dirty="0" err="1" smtClean="0">
                <a:solidFill>
                  <a:schemeClr val="accent2"/>
                </a:solidFill>
              </a:rPr>
              <a:t>Talkoot</a:t>
            </a:r>
            <a:endParaRPr lang="en-US" sz="3200" b="1" dirty="0" smtClean="0">
              <a:solidFill>
                <a:schemeClr val="accent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2925" y="838200"/>
            <a:ext cx="8601075" cy="5943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Collaboration Site Using Web 2.0 Technologies</a:t>
            </a:r>
          </a:p>
          <a:p>
            <a:pPr lvl="1" eaLnBrk="1" hangingPunct="1"/>
            <a:r>
              <a:rPr lang="en-US" sz="2000" dirty="0" smtClean="0"/>
              <a:t>User &amp; group presence, social tagging </a:t>
            </a:r>
          </a:p>
          <a:p>
            <a:pPr lvl="1" eaLnBrk="1" hangingPunct="1"/>
            <a:r>
              <a:rPr lang="en-US" sz="2000" dirty="0" smtClean="0"/>
              <a:t>Semantic (faceted) search</a:t>
            </a:r>
          </a:p>
          <a:p>
            <a:pPr lvl="1" eaLnBrk="1" hangingPunct="1"/>
            <a:r>
              <a:rPr lang="en-US" sz="2000" dirty="0" smtClean="0"/>
              <a:t>Content Management System (</a:t>
            </a:r>
            <a:r>
              <a:rPr lang="en-US" sz="2000" dirty="0" err="1" smtClean="0"/>
              <a:t>Drupal</a:t>
            </a:r>
            <a:r>
              <a:rPr lang="en-US" sz="2000" dirty="0" smtClean="0"/>
              <a:t> CMS)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Science Portals using the </a:t>
            </a:r>
            <a:r>
              <a:rPr lang="en-US" sz="2400" dirty="0" err="1" smtClean="0">
                <a:solidFill>
                  <a:srgbClr val="0000CF"/>
                </a:solidFill>
              </a:rPr>
              <a:t>Talkoot</a:t>
            </a:r>
            <a:r>
              <a:rPr lang="en-US" sz="2400" dirty="0" smtClean="0">
                <a:solidFill>
                  <a:srgbClr val="0000CF"/>
                </a:solidFill>
              </a:rPr>
              <a:t> software appliance </a:t>
            </a:r>
          </a:p>
          <a:p>
            <a:pPr lvl="1" eaLnBrk="1" hangingPunct="1"/>
            <a:r>
              <a:rPr lang="en-US" sz="2000" dirty="0" smtClean="0"/>
              <a:t>Collaboration site for data search, notebooks, tagging, feeds, etc.</a:t>
            </a:r>
          </a:p>
          <a:p>
            <a:pPr lvl="1" eaLnBrk="1" hangingPunct="1"/>
            <a:r>
              <a:rPr lang="en-US" sz="2000" dirty="0" smtClean="0"/>
              <a:t>Embed executable workflows to analyze &amp; create visualizations</a:t>
            </a:r>
          </a:p>
          <a:p>
            <a:pPr lvl="1" eaLnBrk="1" hangingPunct="1"/>
            <a:r>
              <a:rPr lang="en-US" sz="2000" dirty="0" smtClean="0"/>
              <a:t>Semantic (taxonomic) search using tags &amp; </a:t>
            </a:r>
            <a:r>
              <a:rPr lang="en-US" sz="2000" dirty="0" err="1" smtClean="0"/>
              <a:t>ontologies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Feed “casts” of services, workflows, datasets, &amp; events</a:t>
            </a:r>
          </a:p>
          <a:p>
            <a:pPr lvl="1" eaLnBrk="1" hangingPunct="1"/>
            <a:r>
              <a:rPr lang="en-US" sz="2000" dirty="0" smtClean="0"/>
              <a:t>Recommendations for useful services, interesting events, etc.</a:t>
            </a:r>
          </a:p>
          <a:p>
            <a:pPr eaLnBrk="1" hangingPunct="1"/>
            <a:r>
              <a:rPr lang="en-US" sz="2400" dirty="0" err="1" smtClean="0">
                <a:solidFill>
                  <a:srgbClr val="0000CF"/>
                </a:solidFill>
              </a:rPr>
              <a:t>eScience</a:t>
            </a:r>
            <a:r>
              <a:rPr lang="en-US" sz="2400" dirty="0" smtClean="0">
                <a:solidFill>
                  <a:srgbClr val="0000CF"/>
                </a:solidFill>
              </a:rPr>
              <a:t> Notebooks</a:t>
            </a:r>
          </a:p>
          <a:p>
            <a:pPr lvl="1" eaLnBrk="1" hangingPunct="1"/>
            <a:r>
              <a:rPr lang="en-US" sz="2000" dirty="0" smtClean="0"/>
              <a:t>Tell a science story with pictures, videos, KML movies, links to data</a:t>
            </a:r>
          </a:p>
          <a:p>
            <a:pPr lvl="1" eaLnBrk="1" hangingPunct="1"/>
            <a:r>
              <a:rPr lang="en-US" sz="2000" dirty="0" smtClean="0"/>
              <a:t>Discover a workflow, clone it, and modify</a:t>
            </a:r>
          </a:p>
          <a:p>
            <a:pPr lvl="1" eaLnBrk="1" hangingPunct="1"/>
            <a:r>
              <a:rPr lang="en-US" sz="2000" dirty="0" smtClean="0"/>
              <a:t>Tag geophysical events, search for relevant datasets</a:t>
            </a:r>
          </a:p>
          <a:p>
            <a:pPr lvl="1" eaLnBrk="1" hangingPunct="1"/>
            <a:r>
              <a:rPr lang="en-US" sz="2000" dirty="0" smtClean="0"/>
              <a:t>Create a feed of interesting events and data, publish it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6294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chemeClr val="accent2"/>
                </a:solidFill>
              </a:rPr>
              <a:t>For Beginners and Power Users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838200"/>
            <a:ext cx="76676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Read &amp; comment on science notebooks</a:t>
            </a:r>
          </a:p>
          <a:p>
            <a:pPr lvl="1" eaLnBrk="1" hangingPunct="1"/>
            <a:r>
              <a:rPr lang="en-US" sz="2000" dirty="0" smtClean="0"/>
              <a:t>Tag interesting stories</a:t>
            </a:r>
          </a:p>
          <a:p>
            <a:pPr lvl="1" eaLnBrk="1" hangingPunct="1"/>
            <a:r>
              <a:rPr lang="en-US" sz="2000" dirty="0" smtClean="0"/>
              <a:t>Find collaborators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Use Workflows</a:t>
            </a:r>
          </a:p>
          <a:p>
            <a:pPr lvl="1" eaLnBrk="1" hangingPunct="1"/>
            <a:r>
              <a:rPr lang="en-US" sz="2000" dirty="0" smtClean="0"/>
              <a:t>Discover &amp; execute, examine underlying services  </a:t>
            </a:r>
          </a:p>
          <a:p>
            <a:pPr lvl="1" eaLnBrk="1" hangingPunct="1"/>
            <a:r>
              <a:rPr lang="en-US" sz="2000" dirty="0" smtClean="0"/>
              <a:t>Clone &amp; edit</a:t>
            </a:r>
          </a:p>
          <a:p>
            <a:pPr lvl="1" eaLnBrk="1" hangingPunct="1"/>
            <a:r>
              <a:rPr lang="en-US" sz="2000" dirty="0" smtClean="0"/>
              <a:t>Contribute data query/access services &amp; workflows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Collaborative Authoring</a:t>
            </a:r>
          </a:p>
          <a:p>
            <a:pPr lvl="1" eaLnBrk="1" hangingPunct="1"/>
            <a:r>
              <a:rPr lang="en-US" sz="2000" dirty="0" smtClean="0"/>
              <a:t>Comments on stories</a:t>
            </a:r>
          </a:p>
          <a:p>
            <a:pPr lvl="1" eaLnBrk="1" hangingPunct="1"/>
            <a:r>
              <a:rPr lang="en-US" sz="2000" dirty="0" smtClean="0"/>
              <a:t>Author notebooks backed by workflows</a:t>
            </a:r>
          </a:p>
          <a:p>
            <a:pPr lvl="1" eaLnBrk="1" hangingPunct="1"/>
            <a:r>
              <a:rPr lang="en-US" sz="2000" dirty="0" smtClean="0"/>
              <a:t>Advertise your work via syndication feed or full blog</a:t>
            </a:r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Organize Group Projects</a:t>
            </a:r>
          </a:p>
          <a:p>
            <a:pPr lvl="1" eaLnBrk="1" hangingPunct="1"/>
            <a:r>
              <a:rPr lang="en-US" sz="2000" dirty="0" smtClean="0"/>
              <a:t>Shared notebook for lab group  </a:t>
            </a:r>
          </a:p>
          <a:p>
            <a:pPr lvl="1" eaLnBrk="1" hangingPunct="1"/>
            <a:r>
              <a:rPr lang="en-US" sz="2000" dirty="0" smtClean="0"/>
              <a:t>Group authoring of science paper, publish after peer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6294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err="1" smtClean="0">
                <a:solidFill>
                  <a:schemeClr val="accent2"/>
                </a:solidFill>
              </a:rPr>
              <a:t>Talkoot</a:t>
            </a:r>
            <a:r>
              <a:rPr lang="en-US" sz="3200" b="1" dirty="0" smtClean="0">
                <a:solidFill>
                  <a:schemeClr val="accent2"/>
                </a:solidFill>
              </a:rPr>
              <a:t> is Extensible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8175" y="990600"/>
            <a:ext cx="85058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Software appliance (toolkit)</a:t>
            </a:r>
          </a:p>
          <a:p>
            <a:pPr lvl="1" eaLnBrk="1" hangingPunct="1"/>
            <a:r>
              <a:rPr lang="en-US" sz="2000" dirty="0" smtClean="0"/>
              <a:t>Goal is hundreds of science (domain) portals</a:t>
            </a:r>
          </a:p>
          <a:p>
            <a:pPr lvl="1" eaLnBrk="1" hangingPunct="1"/>
            <a:r>
              <a:rPr lang="en-US" sz="2000" dirty="0" smtClean="0"/>
              <a:t>Focusing on domains will draw users</a:t>
            </a:r>
          </a:p>
          <a:p>
            <a:pPr lvl="1" eaLnBrk="1" hangingPunct="1"/>
            <a:endParaRPr lang="en-US" sz="1000" dirty="0" smtClean="0"/>
          </a:p>
          <a:p>
            <a:pPr eaLnBrk="1" hangingPunct="1"/>
            <a:r>
              <a:rPr lang="en-US" sz="2400" dirty="0" err="1" smtClean="0">
                <a:solidFill>
                  <a:srgbClr val="0000CF"/>
                </a:solidFill>
              </a:rPr>
              <a:t>Drupal</a:t>
            </a:r>
            <a:r>
              <a:rPr lang="en-US" sz="2400" dirty="0" smtClean="0">
                <a:solidFill>
                  <a:srgbClr val="0000CF"/>
                </a:solidFill>
              </a:rPr>
              <a:t> base CMS will continue to improve</a:t>
            </a:r>
          </a:p>
          <a:p>
            <a:pPr lvl="1" eaLnBrk="1" hangingPunct="1"/>
            <a:r>
              <a:rPr lang="en-US" sz="2000" dirty="0" smtClean="0"/>
              <a:t>More built-in content types, themes, </a:t>
            </a:r>
            <a:r>
              <a:rPr lang="en-US" sz="2000" dirty="0" err="1" smtClean="0"/>
              <a:t>collab</a:t>
            </a:r>
            <a:r>
              <a:rPr lang="en-US" sz="2000" dirty="0" smtClean="0"/>
              <a:t>. technologies</a:t>
            </a:r>
          </a:p>
          <a:p>
            <a:pPr lvl="1" eaLnBrk="1" hangingPunct="1"/>
            <a:r>
              <a:rPr lang="en-US" sz="2000" dirty="0" smtClean="0"/>
              <a:t>More dynamic feel using browser widgets (AJAX)</a:t>
            </a:r>
          </a:p>
          <a:p>
            <a:pPr lvl="1" eaLnBrk="1" hangingPunct="1"/>
            <a:endParaRPr lang="en-US" sz="1000" dirty="0" smtClean="0"/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Community will extend </a:t>
            </a:r>
            <a:r>
              <a:rPr lang="en-US" sz="2400" dirty="0" err="1" smtClean="0">
                <a:solidFill>
                  <a:srgbClr val="0000CF"/>
                </a:solidFill>
              </a:rPr>
              <a:t>Talkoot</a:t>
            </a:r>
            <a:r>
              <a:rPr lang="en-US" sz="2400" dirty="0" smtClean="0">
                <a:solidFill>
                  <a:srgbClr val="0000CF"/>
                </a:solidFill>
              </a:rPr>
              <a:t> for richer </a:t>
            </a:r>
            <a:r>
              <a:rPr lang="en-US" sz="2400" dirty="0" err="1" smtClean="0">
                <a:solidFill>
                  <a:srgbClr val="0000CF"/>
                </a:solidFill>
              </a:rPr>
              <a:t>eScience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Add new content types to notebooks using CCK</a:t>
            </a:r>
          </a:p>
          <a:p>
            <a:pPr lvl="1" eaLnBrk="1" hangingPunct="1"/>
            <a:r>
              <a:rPr lang="en-US" sz="2000" dirty="0" smtClean="0"/>
              <a:t>Plug in a new module, or extend an existing module</a:t>
            </a:r>
          </a:p>
          <a:p>
            <a:pPr lvl="1" eaLnBrk="1" hangingPunct="1"/>
            <a:r>
              <a:rPr lang="en-US" sz="2000" dirty="0" smtClean="0"/>
              <a:t>Add rich visualization tools</a:t>
            </a:r>
          </a:p>
          <a:p>
            <a:pPr lvl="1" eaLnBrk="1" hangingPunct="1"/>
            <a:r>
              <a:rPr lang="en-US" sz="2000" dirty="0" smtClean="0"/>
              <a:t>Embed another workflow engine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76200"/>
            <a:ext cx="73914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chemeClr val="accent2"/>
                </a:solidFill>
              </a:rPr>
              <a:t>Summary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8175" y="990600"/>
            <a:ext cx="8505825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Directly Reproducible Science</a:t>
            </a:r>
          </a:p>
          <a:p>
            <a:pPr lvl="1" eaLnBrk="1" hangingPunct="1"/>
            <a:r>
              <a:rPr lang="en-US" sz="2000" dirty="0" smtClean="0"/>
              <a:t>Tell A Timely Science Story</a:t>
            </a:r>
          </a:p>
          <a:p>
            <a:pPr lvl="1" eaLnBrk="1" hangingPunct="1"/>
            <a:r>
              <a:rPr lang="en-US" sz="2000" dirty="0" smtClean="0"/>
              <a:t>Micro article, with figures &amp; references, backed by an executable data analysis workflow</a:t>
            </a:r>
          </a:p>
          <a:p>
            <a:pPr lvl="1" eaLnBrk="1" hangingPunct="1"/>
            <a:r>
              <a:rPr lang="en-US" sz="2000" dirty="0" smtClean="0"/>
              <a:t>Others can build on the workflow or vary the analysis</a:t>
            </a:r>
          </a:p>
          <a:p>
            <a:pPr lvl="1" eaLnBrk="1" hangingPunct="1"/>
            <a:r>
              <a:rPr lang="en-US" sz="2000" dirty="0" smtClean="0"/>
              <a:t>Expose work product, but final story still peer reviewed</a:t>
            </a:r>
          </a:p>
          <a:p>
            <a:pPr lvl="1" eaLnBrk="1" hangingPunct="1"/>
            <a:endParaRPr lang="en-US" sz="800" dirty="0" smtClean="0"/>
          </a:p>
          <a:p>
            <a:pPr eaLnBrk="1" hangingPunct="1"/>
            <a:r>
              <a:rPr lang="en-US" sz="2400" dirty="0" err="1" smtClean="0">
                <a:solidFill>
                  <a:srgbClr val="0000CF"/>
                </a:solidFill>
              </a:rPr>
              <a:t>Talkoot</a:t>
            </a:r>
            <a:r>
              <a:rPr lang="en-US" sz="2400" dirty="0" smtClean="0">
                <a:solidFill>
                  <a:srgbClr val="0000CF"/>
                </a:solidFill>
              </a:rPr>
              <a:t> Is A Software Toolkit</a:t>
            </a:r>
          </a:p>
          <a:p>
            <a:pPr lvl="1" eaLnBrk="1" hangingPunct="1"/>
            <a:r>
              <a:rPr lang="en-US" sz="2000" dirty="0" smtClean="0"/>
              <a:t>Extend the popular </a:t>
            </a:r>
            <a:r>
              <a:rPr lang="en-US" sz="2000" dirty="0" err="1" smtClean="0"/>
              <a:t>Drupal</a:t>
            </a:r>
            <a:r>
              <a:rPr lang="en-US" sz="2000" dirty="0" smtClean="0"/>
              <a:t> CMS for Earth Science</a:t>
            </a:r>
          </a:p>
          <a:p>
            <a:pPr lvl="1" eaLnBrk="1" hangingPunct="1"/>
            <a:r>
              <a:rPr lang="en-US" sz="2000" dirty="0" smtClean="0"/>
              <a:t>Build </a:t>
            </a:r>
            <a:r>
              <a:rPr lang="en-US" sz="2000" dirty="0" smtClean="0">
                <a:solidFill>
                  <a:srgbClr val="FF0000"/>
                </a:solidFill>
              </a:rPr>
              <a:t>many</a:t>
            </a:r>
            <a:r>
              <a:rPr lang="en-US" sz="2000" dirty="0" smtClean="0"/>
              <a:t> collaboration sites (turn-key solution)</a:t>
            </a:r>
          </a:p>
          <a:p>
            <a:pPr lvl="1" eaLnBrk="1" hangingPunct="1"/>
            <a:r>
              <a:rPr lang="en-US" sz="2000" dirty="0" smtClean="0"/>
              <a:t>Community-contributed features to </a:t>
            </a:r>
            <a:r>
              <a:rPr lang="en-US" sz="2000" dirty="0" err="1" smtClean="0"/>
              <a:t>Talkoot</a:t>
            </a:r>
            <a:r>
              <a:rPr lang="en-US" sz="2000" dirty="0" smtClean="0"/>
              <a:t> / </a:t>
            </a:r>
            <a:r>
              <a:rPr lang="en-US" sz="2000" dirty="0" err="1" smtClean="0"/>
              <a:t>Drupal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800" dirty="0" smtClean="0"/>
          </a:p>
          <a:p>
            <a:pPr eaLnBrk="1" hangingPunct="1"/>
            <a:r>
              <a:rPr lang="en-US" sz="2400" dirty="0" smtClean="0">
                <a:solidFill>
                  <a:srgbClr val="0000CF"/>
                </a:solidFill>
              </a:rPr>
              <a:t>Need </a:t>
            </a:r>
            <a:r>
              <a:rPr lang="en-US" sz="2400" dirty="0" smtClean="0">
                <a:solidFill>
                  <a:srgbClr val="FF0000"/>
                </a:solidFill>
              </a:rPr>
              <a:t>more</a:t>
            </a:r>
            <a:r>
              <a:rPr lang="en-US" sz="2400" dirty="0" smtClean="0">
                <a:solidFill>
                  <a:srgbClr val="0000CF"/>
                </a:solidFill>
              </a:rPr>
              <a:t> </a:t>
            </a:r>
            <a:r>
              <a:rPr lang="en-US" sz="2400" dirty="0" err="1" smtClean="0">
                <a:solidFill>
                  <a:srgbClr val="0000CF"/>
                </a:solidFill>
              </a:rPr>
              <a:t>eScience</a:t>
            </a:r>
            <a:r>
              <a:rPr lang="en-US" sz="2400" dirty="0" smtClean="0">
                <a:solidFill>
                  <a:srgbClr val="0000CF"/>
                </a:solidFill>
              </a:rPr>
              <a:t> Experiments</a:t>
            </a:r>
          </a:p>
          <a:p>
            <a:pPr lvl="1" eaLnBrk="1" hangingPunct="1"/>
            <a:r>
              <a:rPr lang="en-US" sz="2000" dirty="0" smtClean="0"/>
              <a:t>More ways of structuring &amp; collaborating on science work</a:t>
            </a:r>
          </a:p>
          <a:p>
            <a:pPr lvl="1" eaLnBrk="1" hangingPunct="1"/>
            <a:r>
              <a:rPr lang="en-US" sz="2000" dirty="0" smtClean="0"/>
              <a:t>New ways of publishing with attribution, reputation, &amp; trust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1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1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10484</TotalTime>
  <Words>1541</Words>
  <Application>Microsoft Office PowerPoint</Application>
  <PresentationFormat>On-screen Show (4:3)</PresentationFormat>
  <Paragraphs>237</Paragraphs>
  <Slides>23</Slides>
  <Notes>13</Notes>
  <HiddenSlides>1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Blank Presentation</vt:lpstr>
      <vt:lpstr>Custom Design</vt:lpstr>
      <vt:lpstr>Office Theme</vt:lpstr>
      <vt:lpstr>Talkoot*: Discover, Tag, Share, and Reuse Collaborative Science Workflows  </vt:lpstr>
      <vt:lpstr>Goal</vt:lpstr>
      <vt:lpstr>Slide 3</vt:lpstr>
      <vt:lpstr>eScience: Vision vs Reality</vt:lpstr>
      <vt:lpstr>eScience Challenges</vt:lpstr>
      <vt:lpstr>“Micro Articles”</vt:lpstr>
      <vt:lpstr>Slide 7</vt:lpstr>
      <vt:lpstr>“Micro Articles”</vt:lpstr>
      <vt:lpstr>What’s missing?</vt:lpstr>
      <vt:lpstr>Slide 10</vt:lpstr>
      <vt:lpstr>Slide 11</vt:lpstr>
      <vt:lpstr>Slide 12</vt:lpstr>
      <vt:lpstr>Enter Talkoot!</vt:lpstr>
      <vt:lpstr>Features of Drupal CMS</vt:lpstr>
      <vt:lpstr>eScience Notebooks</vt:lpstr>
      <vt:lpstr>Slide 16</vt:lpstr>
      <vt:lpstr>Slide 17</vt:lpstr>
      <vt:lpstr>Slide 18</vt:lpstr>
      <vt:lpstr>Features of Talkoot</vt:lpstr>
      <vt:lpstr>For Beginners and Power Users</vt:lpstr>
      <vt:lpstr>Talkoot is Extensible</vt:lpstr>
      <vt:lpstr>Summary</vt:lpstr>
      <vt:lpstr>Slide 23</vt:lpstr>
    </vt:vector>
  </TitlesOfParts>
  <Company>JPL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JPL</dc:creator>
  <cp:lastModifiedBy>Jet Propulsion Laboratory</cp:lastModifiedBy>
  <cp:revision>507</cp:revision>
  <dcterms:created xsi:type="dcterms:W3CDTF">2007-09-03T17:22:41Z</dcterms:created>
  <dcterms:modified xsi:type="dcterms:W3CDTF">2009-12-10T22:46:42Z</dcterms:modified>
</cp:coreProperties>
</file>