
<file path=[Content_Types].xml><?xml version="1.0" encoding="utf-8"?>
<Types xmlns="http://schemas.openxmlformats.org/package/2006/content-types">
  <Override PartName="/ppt/tags/tag1.xml" ContentType="application/vnd.openxmlformats-officedocument.presentationml.tags+xml"/>
  <Default Extension="rels" ContentType="application/vnd.openxmlformats-package.relationships+xml"/>
  <Override PartName="/ppt/slideLayouts/slideLayout1.xml" ContentType="application/vnd.openxmlformats-officedocument.presentationml.slideLayout+xml"/>
  <Default Extension="png" ContentType="image/png"/>
  <Default Extension="jpeg" ContentType="image/jpeg"/>
  <Default Extension="xml" ContentType="application/xml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ags/tag4.xml" ContentType="application/vnd.openxmlformats-officedocument.presentationml.tags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10.xml" ContentType="application/vnd.openxmlformats-officedocument.presentationml.slideLayout+xml"/>
  <Override PartName="/docProps/core.xml" ContentType="application/vnd.openxmlformats-package.core-properties+xml"/>
  <Override PartName="/ppt/tags/tag2.xml" ContentType="application/vnd.openxmlformats-officedocument.presentationml.tags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Default Extension="bin" ContentType="application/vnd.openxmlformats-officedocument.presentationml.printerSettings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presentation.xml" ContentType="application/vnd.openxmlformats-officedocument.presentationml.presentation.main+xml"/>
  <Override PartName="/ppt/handoutMasters/handoutMaster1.xml" ContentType="application/vnd.openxmlformats-officedocument.presentationml.handoutMaster+xml"/>
  <Override PartName="/ppt/slideLayouts/slideLayout7.xml" ContentType="application/vnd.openxmlformats-officedocument.presentationml.slideLayout+xml"/>
  <Override PartName="/ppt/theme/theme3.xml" ContentType="application/vnd.openxmlformats-officedocument.theme+xml"/>
  <Override PartName="/ppt/notesMasters/notesMaster1.xml" ContentType="application/vnd.openxmlformats-officedocument.presentationml.notesMaster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tags/tag3.xml" ContentType="application/vnd.openxmlformats-officedocument.presentationml.tags+xml"/>
  <Override PartName="/ppt/presProps.xml" ContentType="application/vnd.openxmlformats-officedocument.presentationml.presProps+xml"/>
  <Override PartName="/ppt/theme/theme1.xml" ContentType="application/vnd.openxmlformats-officedocument.theme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260" r:id="rId2"/>
    <p:sldId id="263" r:id="rId3"/>
    <p:sldId id="261" r:id="rId4"/>
    <p:sldId id="264" r:id="rId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620"/>
    <p:restoredTop sz="94660"/>
  </p:normalViewPr>
  <p:slideViewPr>
    <p:cSldViewPr snapToGrid="0" snapToObjects="1">
      <p:cViewPr varScale="1">
        <p:scale>
          <a:sx n="150" d="100"/>
          <a:sy n="150" d="100"/>
        </p:scale>
        <p:origin x="-115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7" Type="http://schemas.openxmlformats.org/officeDocument/2006/relationships/handoutMaster" Target="handoutMasters/handoutMaster1.xml"/><Relationship Id="rId8" Type="http://schemas.openxmlformats.org/officeDocument/2006/relationships/printerSettings" Target="printerSettings/printerSettings1.bin"/><Relationship Id="rId9" Type="http://schemas.openxmlformats.org/officeDocument/2006/relationships/presProps" Target="presProps.xml"/><Relationship Id="rId1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581F8A-C62D-6740-8478-7DAF2607AC9C}" type="datetimeFigureOut">
              <a:rPr lang="en-US" smtClean="0"/>
              <a:pPr/>
              <a:t>7/14/11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F24E6F-2A67-224F-95CC-BAEE164DB97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415FB1-AD7B-1744-94DB-41EEEC7BCF01}" type="datetimeFigureOut">
              <a:rPr lang="en-US" smtClean="0"/>
              <a:pPr/>
              <a:t>7/14/11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19E054-99AF-0840-8B8B-4BD1844DC5A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80DBE-09A7-A647-92B7-7B1443775A19}" type="datetimeFigureOut">
              <a:rPr lang="en-US" smtClean="0"/>
              <a:pPr/>
              <a:t>7/14/11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F7EC1-2E6A-AA4C-9237-7A51C27141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80DBE-09A7-A647-92B7-7B1443775A19}" type="datetimeFigureOut">
              <a:rPr lang="en-US" smtClean="0"/>
              <a:pPr/>
              <a:t>7/14/11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F7EC1-2E6A-AA4C-9237-7A51C27141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80DBE-09A7-A647-92B7-7B1443775A19}" type="datetimeFigureOut">
              <a:rPr lang="en-US" smtClean="0"/>
              <a:pPr/>
              <a:t>7/14/11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F7EC1-2E6A-AA4C-9237-7A51C27141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80DBE-09A7-A647-92B7-7B1443775A19}" type="datetimeFigureOut">
              <a:rPr lang="en-US" smtClean="0"/>
              <a:pPr/>
              <a:t>7/14/11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F7EC1-2E6A-AA4C-9237-7A51C27141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80DBE-09A7-A647-92B7-7B1443775A19}" type="datetimeFigureOut">
              <a:rPr lang="en-US" smtClean="0"/>
              <a:pPr/>
              <a:t>7/14/11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F7EC1-2E6A-AA4C-9237-7A51C27141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80DBE-09A7-A647-92B7-7B1443775A19}" type="datetimeFigureOut">
              <a:rPr lang="en-US" smtClean="0"/>
              <a:pPr/>
              <a:t>7/14/11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F7EC1-2E6A-AA4C-9237-7A51C27141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80DBE-09A7-A647-92B7-7B1443775A19}" type="datetimeFigureOut">
              <a:rPr lang="en-US" smtClean="0"/>
              <a:pPr/>
              <a:t>7/14/11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F7EC1-2E6A-AA4C-9237-7A51C27141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80DBE-09A7-A647-92B7-7B1443775A19}" type="datetimeFigureOut">
              <a:rPr lang="en-US" smtClean="0"/>
              <a:pPr/>
              <a:t>7/14/11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F7EC1-2E6A-AA4C-9237-7A51C27141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80DBE-09A7-A647-92B7-7B1443775A19}" type="datetimeFigureOut">
              <a:rPr lang="en-US" smtClean="0"/>
              <a:pPr/>
              <a:t>7/14/11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F7EC1-2E6A-AA4C-9237-7A51C27141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80DBE-09A7-A647-92B7-7B1443775A19}" type="datetimeFigureOut">
              <a:rPr lang="en-US" smtClean="0"/>
              <a:pPr/>
              <a:t>7/14/11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F7EC1-2E6A-AA4C-9237-7A51C27141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80DBE-09A7-A647-92B7-7B1443775A19}" type="datetimeFigureOut">
              <a:rPr lang="en-US" smtClean="0"/>
              <a:pPr/>
              <a:t>7/14/11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F7EC1-2E6A-AA4C-9237-7A51C27141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980DBE-09A7-A647-92B7-7B1443775A19}" type="datetimeFigureOut">
              <a:rPr lang="en-US" smtClean="0"/>
              <a:pPr/>
              <a:t>7/14/11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DF7EC1-2E6A-AA4C-9237-7A51C27141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1.png"/><Relationship Id="rId5" Type="http://schemas.openxmlformats.org/officeDocument/2006/relationships/image" Target="../media/image2.png"/><Relationship Id="rId1" Type="http://schemas.openxmlformats.org/officeDocument/2006/relationships/tags" Target="../tags/tag1.xml"/><Relationship Id="rId2" Type="http://schemas.openxmlformats.org/officeDocument/2006/relationships/video" Target="file://localhost/Users/dgalvan/Documents/Research/EvansAllHandsPresentation2011/20110311_JapanAtJapan_DualPass_SongModel_color_TrimmedShorter.mp4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1.png"/><Relationship Id="rId1" Type="http://schemas.openxmlformats.org/officeDocument/2006/relationships/tags" Target="../tags/tag2.xml"/><Relationship Id="rId2" Type="http://schemas.openxmlformats.org/officeDocument/2006/relationships/video" Target="file://localhost/Users/dgalvan/Documents/Research/EvansAllHandsPresentation2011/20110311_JapanAtJapan_DualPass_SongModel_color_TrimmedShorter.mp4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1.png"/><Relationship Id="rId5" Type="http://schemas.openxmlformats.org/officeDocument/2006/relationships/image" Target="../media/image2.png"/><Relationship Id="rId1" Type="http://schemas.openxmlformats.org/officeDocument/2006/relationships/tags" Target="../tags/tag3.xml"/><Relationship Id="rId2" Type="http://schemas.openxmlformats.org/officeDocument/2006/relationships/video" Target="file://localhost/Users/dgalvan/Documents/Research/EvansAllHandsPresentation2011/20110311_JapanAtJapan_DualPass_SongModel_color_TrimmedShorter.mp4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1.png"/><Relationship Id="rId1" Type="http://schemas.openxmlformats.org/officeDocument/2006/relationships/tags" Target="../tags/tag4.xml"/><Relationship Id="rId2" Type="http://schemas.openxmlformats.org/officeDocument/2006/relationships/video" Target="file://localhost/Users/dgalvan/Documents/Research/EvansAllHandsPresentation2011/20110311_JapanAtJapan_DualPass_SongModel_color_TrimmedShorter.mp4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20110311_JapanAtJapan_DualPass_SongModel_color_TrimmedShorter.mp4">
            <a:hlinkClick r:id="" action="ppaction://media"/>
          </p:cNvPr>
          <p:cNvPicPr/>
          <p:nvPr>
            <a:videoFile r:link="rId2"/>
          </p:nvPr>
        </p:nvPicPr>
        <p:blipFill>
          <a:blip r:embed="rId4"/>
          <a:stretch>
            <a:fillRect/>
          </a:stretch>
        </p:blipFill>
        <p:spPr>
          <a:xfrm>
            <a:off x="1106727" y="169329"/>
            <a:ext cx="6919674" cy="5189756"/>
          </a:xfrm>
          <a:prstGeom prst="rect">
            <a:avLst/>
          </a:prstGeom>
        </p:spPr>
      </p:pic>
      <p:grpSp>
        <p:nvGrpSpPr>
          <p:cNvPr id="11" name="Group 10"/>
          <p:cNvGrpSpPr/>
          <p:nvPr/>
        </p:nvGrpSpPr>
        <p:grpSpPr>
          <a:xfrm>
            <a:off x="0" y="4842469"/>
            <a:ext cx="4335196" cy="2023998"/>
            <a:chOff x="262468" y="3243645"/>
            <a:chExt cx="4335196" cy="2023998"/>
          </a:xfrm>
        </p:grpSpPr>
        <p:pic>
          <p:nvPicPr>
            <p:cNvPr id="4" name="Picture 3" descr="STECvsTime002754.png"/>
            <p:cNvPicPr>
              <a:picLocks noChangeAspect="1"/>
            </p:cNvPicPr>
            <p:nvPr/>
          </p:nvPicPr>
          <p:blipFill>
            <a:blip r:embed="rId5"/>
            <a:srcRect l="5208" t="5556" r="8333" b="68352"/>
            <a:stretch>
              <a:fillRect/>
            </a:stretch>
          </p:blipFill>
          <p:spPr>
            <a:xfrm>
              <a:off x="262468" y="3243645"/>
              <a:ext cx="4335196" cy="981222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/>
          </p:nvSpPr>
          <p:spPr>
            <a:xfrm>
              <a:off x="1119425" y="3646919"/>
              <a:ext cx="111054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/>
                <a:t>Earthquake:</a:t>
              </a:r>
            </a:p>
            <a:p>
              <a:r>
                <a:rPr lang="en-US" sz="1200" dirty="0" smtClean="0"/>
                <a:t>05:46:23 UT</a:t>
              </a:r>
              <a:endParaRPr lang="en-US" sz="1200" dirty="0"/>
            </a:p>
          </p:txBody>
        </p:sp>
        <p:pic>
          <p:nvPicPr>
            <p:cNvPr id="8" name="Picture 7" descr="STECvsTime002754.png"/>
            <p:cNvPicPr>
              <a:picLocks noChangeAspect="1"/>
            </p:cNvPicPr>
            <p:nvPr/>
          </p:nvPicPr>
          <p:blipFill>
            <a:blip r:embed="rId5"/>
            <a:srcRect l="5208" t="65425" r="8333" b="5556"/>
            <a:stretch>
              <a:fillRect/>
            </a:stretch>
          </p:blipFill>
          <p:spPr>
            <a:xfrm>
              <a:off x="262468" y="4176320"/>
              <a:ext cx="4335196" cy="1091323"/>
            </a:xfrm>
            <a:prstGeom prst="rect">
              <a:avLst/>
            </a:prstGeom>
          </p:spPr>
        </p:pic>
        <p:cxnSp>
          <p:nvCxnSpPr>
            <p:cNvPr id="6" name="Straight Connector 5"/>
            <p:cNvCxnSpPr/>
            <p:nvPr/>
          </p:nvCxnSpPr>
          <p:spPr bwMode="auto">
            <a:xfrm rot="5400000">
              <a:off x="294778" y="4170162"/>
              <a:ext cx="1650347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rgbClr val="8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30562" y="152400"/>
            <a:ext cx="9325240" cy="304800"/>
          </a:xfrm>
        </p:spPr>
        <p:txBody>
          <a:bodyPr>
            <a:noAutofit/>
          </a:bodyPr>
          <a:lstStyle/>
          <a:p>
            <a:r>
              <a:rPr lang="en-US" sz="2000" dirty="0" smtClean="0"/>
              <a:t>Tohoku Tsunami Seen in Ionosphere Using GPS</a:t>
            </a:r>
            <a:br>
              <a:rPr lang="en-US" sz="2000" dirty="0" smtClean="0"/>
            </a:br>
            <a:r>
              <a:rPr lang="en-US" sz="2000" dirty="0" smtClean="0"/>
              <a:t>Compared with JPL’s Song Tsunami Model</a:t>
            </a:r>
            <a:endParaRPr lang="en-US" sz="2000" dirty="0"/>
          </a:p>
        </p:txBody>
      </p:sp>
      <p:sp>
        <p:nvSpPr>
          <p:cNvPr id="12" name="TextBox 11"/>
          <p:cNvSpPr txBox="1"/>
          <p:nvPr/>
        </p:nvSpPr>
        <p:spPr>
          <a:xfrm>
            <a:off x="4335196" y="6611779"/>
            <a:ext cx="48088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Attila </a:t>
            </a:r>
            <a:r>
              <a:rPr lang="en-US" sz="1000" dirty="0" err="1" smtClean="0"/>
              <a:t>Komjathy</a:t>
            </a:r>
            <a:r>
              <a:rPr lang="en-US" sz="1000" dirty="0" smtClean="0"/>
              <a:t> (335G), David Galvan (335G),  Y. Tony Song (3244), Tony </a:t>
            </a:r>
            <a:r>
              <a:rPr lang="en-US" sz="1000" dirty="0" err="1" smtClean="0"/>
              <a:t>Mannucci</a:t>
            </a:r>
            <a:r>
              <a:rPr lang="en-US" sz="1000" dirty="0" smtClean="0"/>
              <a:t> (335G)</a:t>
            </a:r>
            <a:endParaRPr lang="en-US" sz="1000" dirty="0"/>
          </a:p>
        </p:txBody>
      </p:sp>
      <p:sp>
        <p:nvSpPr>
          <p:cNvPr id="19" name="TextBox 18"/>
          <p:cNvSpPr txBox="1"/>
          <p:nvPr/>
        </p:nvSpPr>
        <p:spPr>
          <a:xfrm>
            <a:off x="5265770" y="3725333"/>
            <a:ext cx="1742673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00" dirty="0" smtClean="0"/>
              <a:t>Observations from ~1200 GPS receivers</a:t>
            </a:r>
            <a:endParaRPr lang="en-US" sz="1700" dirty="0"/>
          </a:p>
        </p:txBody>
      </p:sp>
      <p:sp>
        <p:nvSpPr>
          <p:cNvPr id="13" name="TextBox 12"/>
          <p:cNvSpPr txBox="1"/>
          <p:nvPr/>
        </p:nvSpPr>
        <p:spPr>
          <a:xfrm>
            <a:off x="970665" y="4714490"/>
            <a:ext cx="26106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One of 1200 GPS receiver observations</a:t>
            </a:r>
            <a:endParaRPr lang="en-US" sz="1200" dirty="0"/>
          </a:p>
        </p:txBody>
      </p:sp>
      <p:sp>
        <p:nvSpPr>
          <p:cNvPr id="15" name="TextBox 14"/>
          <p:cNvSpPr txBox="1"/>
          <p:nvPr/>
        </p:nvSpPr>
        <p:spPr>
          <a:xfrm>
            <a:off x="4481380" y="4785994"/>
            <a:ext cx="466262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- Tsunami </a:t>
            </a:r>
            <a:r>
              <a:rPr lang="en-US" sz="1600" dirty="0" smtClean="0"/>
              <a:t>generates atmospheric gravity waves that propagate to </a:t>
            </a:r>
            <a:r>
              <a:rPr lang="en-US" sz="1600" dirty="0" smtClean="0"/>
              <a:t>ionosphere.</a:t>
            </a:r>
          </a:p>
          <a:p>
            <a:r>
              <a:rPr lang="en-US" sz="1600" dirty="0" smtClean="0"/>
              <a:t>- Allows imaging </a:t>
            </a:r>
            <a:r>
              <a:rPr lang="en-US" sz="1600" dirty="0" smtClean="0"/>
              <a:t>of tsunami using GPS Total Electron </a:t>
            </a:r>
            <a:r>
              <a:rPr lang="en-US" sz="1600" dirty="0" smtClean="0"/>
              <a:t>Content.</a:t>
            </a:r>
          </a:p>
          <a:p>
            <a:endParaRPr lang="en-US" sz="1600" dirty="0" smtClean="0"/>
          </a:p>
          <a:p>
            <a:r>
              <a:rPr lang="en-US" sz="1600" dirty="0" smtClean="0"/>
              <a:t>Potential application:</a:t>
            </a:r>
          </a:p>
          <a:p>
            <a:r>
              <a:rPr lang="en-US" sz="1600" dirty="0" smtClean="0"/>
              <a:t>- Real</a:t>
            </a:r>
            <a:r>
              <a:rPr lang="en-US" sz="1600" dirty="0" smtClean="0"/>
              <a:t>-time tsunami monitoring and early warning</a:t>
            </a:r>
            <a:endParaRPr lang="en-US" sz="1600" dirty="0" smtClean="0"/>
          </a:p>
          <a:p>
            <a:endParaRPr lang="en-US" sz="1600" dirty="0" smtClean="0"/>
          </a:p>
        </p:txBody>
      </p:sp>
    </p:spTree>
    <p:custDataLst>
      <p:tags r:id="rId1"/>
    </p:custDataLst>
  </p:cSld>
  <p:clrMapOvr>
    <a:masterClrMapping/>
  </p:clrMapOvr>
  <p:transition advTm="97683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250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repeatCount="indefinite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20110311_JapanAtJapan_DualPass_SongModel_color_TrimmedShorter.mp4">
            <a:hlinkClick r:id="" action="ppaction://media"/>
          </p:cNvPr>
          <p:cNvPicPr/>
          <p:nvPr>
            <a:videoFile r:link="rId2"/>
          </p:nvPr>
        </p:nvPicPr>
        <p:blipFill>
          <a:blip r:embed="rId4"/>
          <a:stretch>
            <a:fillRect/>
          </a:stretch>
        </p:blipFill>
        <p:spPr>
          <a:xfrm>
            <a:off x="636088" y="169328"/>
            <a:ext cx="7837966" cy="587847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30562" y="152400"/>
            <a:ext cx="9325240" cy="304800"/>
          </a:xfrm>
        </p:spPr>
        <p:txBody>
          <a:bodyPr>
            <a:noAutofit/>
          </a:bodyPr>
          <a:lstStyle/>
          <a:p>
            <a:r>
              <a:rPr lang="en-US" sz="2000" dirty="0" smtClean="0"/>
              <a:t>Tohoku Tsunami Seen in Ionosphere Using GPS</a:t>
            </a:r>
            <a:br>
              <a:rPr lang="en-US" sz="2000" dirty="0" smtClean="0"/>
            </a:br>
            <a:r>
              <a:rPr lang="en-US" sz="2000" dirty="0" smtClean="0"/>
              <a:t>Compared with JPL’s Song Tsunami Model</a:t>
            </a:r>
            <a:endParaRPr lang="en-US" sz="2000" dirty="0"/>
          </a:p>
        </p:txBody>
      </p:sp>
      <p:sp>
        <p:nvSpPr>
          <p:cNvPr id="12" name="TextBox 11"/>
          <p:cNvSpPr txBox="1"/>
          <p:nvPr/>
        </p:nvSpPr>
        <p:spPr>
          <a:xfrm>
            <a:off x="6046395" y="6355654"/>
            <a:ext cx="30286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Attila </a:t>
            </a:r>
            <a:r>
              <a:rPr lang="en-US" sz="1200" dirty="0" err="1" smtClean="0"/>
              <a:t>Komjathy</a:t>
            </a:r>
            <a:r>
              <a:rPr lang="en-US" sz="1200" dirty="0" smtClean="0"/>
              <a:t> (335G), David Galvan (335G), </a:t>
            </a:r>
          </a:p>
          <a:p>
            <a:r>
              <a:rPr lang="en-US" sz="1200" dirty="0" smtClean="0"/>
              <a:t>Y. Tony Song (3244), Tony </a:t>
            </a:r>
            <a:r>
              <a:rPr lang="en-US" sz="1200" dirty="0" err="1" smtClean="0"/>
              <a:t>Mannucci</a:t>
            </a:r>
            <a:r>
              <a:rPr lang="en-US" sz="1200" dirty="0" smtClean="0"/>
              <a:t> (335G)</a:t>
            </a:r>
            <a:endParaRPr lang="en-US" sz="1200" dirty="0"/>
          </a:p>
        </p:txBody>
      </p:sp>
      <p:sp>
        <p:nvSpPr>
          <p:cNvPr id="14" name="TextBox 13"/>
          <p:cNvSpPr txBox="1"/>
          <p:nvPr/>
        </p:nvSpPr>
        <p:spPr>
          <a:xfrm>
            <a:off x="951154" y="5493880"/>
            <a:ext cx="760604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Tsunami generates atmospheric gravity waves that propagate to ionosphere. </a:t>
            </a:r>
          </a:p>
          <a:p>
            <a:r>
              <a:rPr lang="en-US" sz="1600" dirty="0" smtClean="0"/>
              <a:t>Allows imaging of tsunami using GPS Total Electron Content (TEC).</a:t>
            </a:r>
          </a:p>
          <a:p>
            <a:endParaRPr lang="en-US" sz="1600" dirty="0" smtClean="0"/>
          </a:p>
          <a:p>
            <a:r>
              <a:rPr lang="en-US" sz="1600" dirty="0" smtClean="0"/>
              <a:t>Potential application:</a:t>
            </a:r>
          </a:p>
          <a:p>
            <a:r>
              <a:rPr lang="en-US" sz="1600" dirty="0" smtClean="0"/>
              <a:t>-Real-time tsunami monitoring and early warning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315448" y="4186998"/>
            <a:ext cx="174267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Observations from ~1200 GPS receivers</a:t>
            </a:r>
            <a:endParaRPr lang="en-US" dirty="0"/>
          </a:p>
        </p:txBody>
      </p:sp>
    </p:spTree>
    <p:custDataLst>
      <p:tags r:id="rId1"/>
    </p:custDataLst>
  </p:cSld>
  <p:clrMapOvr>
    <a:masterClrMapping/>
  </p:clrMapOvr>
  <p:transition advTm="97683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250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repeatCount="indefinite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20110311_JapanAtJapan_DualPass_SongModel_color_TrimmedShorter.mp4">
            <a:hlinkClick r:id="" action="ppaction://media"/>
          </p:cNvPr>
          <p:cNvPicPr/>
          <p:nvPr>
            <a:videoFile r:link="rId2"/>
          </p:nvPr>
        </p:nvPicPr>
        <p:blipFill>
          <a:blip r:embed="rId4"/>
          <a:stretch>
            <a:fillRect/>
          </a:stretch>
        </p:blipFill>
        <p:spPr>
          <a:xfrm>
            <a:off x="1106727" y="169329"/>
            <a:ext cx="6919674" cy="5189756"/>
          </a:xfrm>
          <a:prstGeom prst="rect">
            <a:avLst/>
          </a:prstGeom>
        </p:spPr>
      </p:pic>
      <p:grpSp>
        <p:nvGrpSpPr>
          <p:cNvPr id="3" name="Group 10"/>
          <p:cNvGrpSpPr/>
          <p:nvPr/>
        </p:nvGrpSpPr>
        <p:grpSpPr>
          <a:xfrm>
            <a:off x="0" y="4859403"/>
            <a:ext cx="4335196" cy="2023998"/>
            <a:chOff x="262468" y="3243645"/>
            <a:chExt cx="4335196" cy="2023998"/>
          </a:xfrm>
        </p:grpSpPr>
        <p:pic>
          <p:nvPicPr>
            <p:cNvPr id="4" name="Picture 3" descr="STECvsTime002754.png"/>
            <p:cNvPicPr>
              <a:picLocks noChangeAspect="1"/>
            </p:cNvPicPr>
            <p:nvPr/>
          </p:nvPicPr>
          <p:blipFill>
            <a:blip r:embed="rId5"/>
            <a:srcRect l="5208" t="5556" r="8333" b="68352"/>
            <a:stretch>
              <a:fillRect/>
            </a:stretch>
          </p:blipFill>
          <p:spPr>
            <a:xfrm>
              <a:off x="262468" y="3243645"/>
              <a:ext cx="4335196" cy="981222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/>
          </p:nvSpPr>
          <p:spPr>
            <a:xfrm>
              <a:off x="1119425" y="3646919"/>
              <a:ext cx="111054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/>
                <a:t>Earthquake:</a:t>
              </a:r>
            </a:p>
            <a:p>
              <a:r>
                <a:rPr lang="en-US" sz="1200" dirty="0" smtClean="0"/>
                <a:t>05:46:23 UT</a:t>
              </a:r>
              <a:endParaRPr lang="en-US" sz="1200" dirty="0"/>
            </a:p>
          </p:txBody>
        </p:sp>
        <p:pic>
          <p:nvPicPr>
            <p:cNvPr id="8" name="Picture 7" descr="STECvsTime002754.png"/>
            <p:cNvPicPr>
              <a:picLocks noChangeAspect="1"/>
            </p:cNvPicPr>
            <p:nvPr/>
          </p:nvPicPr>
          <p:blipFill>
            <a:blip r:embed="rId5"/>
            <a:srcRect l="5208" t="65425" r="8333" b="5556"/>
            <a:stretch>
              <a:fillRect/>
            </a:stretch>
          </p:blipFill>
          <p:spPr>
            <a:xfrm>
              <a:off x="262468" y="4176320"/>
              <a:ext cx="4335196" cy="1091323"/>
            </a:xfrm>
            <a:prstGeom prst="rect">
              <a:avLst/>
            </a:prstGeom>
          </p:spPr>
        </p:pic>
        <p:cxnSp>
          <p:nvCxnSpPr>
            <p:cNvPr id="6" name="Straight Connector 5"/>
            <p:cNvCxnSpPr/>
            <p:nvPr/>
          </p:nvCxnSpPr>
          <p:spPr bwMode="auto">
            <a:xfrm rot="5400000">
              <a:off x="294778" y="4170162"/>
              <a:ext cx="1650347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rgbClr val="8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30562" y="152400"/>
            <a:ext cx="9325240" cy="304800"/>
          </a:xfrm>
        </p:spPr>
        <p:txBody>
          <a:bodyPr>
            <a:noAutofit/>
          </a:bodyPr>
          <a:lstStyle/>
          <a:p>
            <a:r>
              <a:rPr lang="en-US" sz="2000" dirty="0" smtClean="0"/>
              <a:t>Tohoku Tsunami Seen in Ionosphere Using GPS</a:t>
            </a:r>
            <a:br>
              <a:rPr lang="en-US" sz="2000" dirty="0" smtClean="0"/>
            </a:br>
            <a:r>
              <a:rPr lang="en-US" sz="2000" dirty="0" smtClean="0"/>
              <a:t>Compared with JPL’s Song Tsunami Model</a:t>
            </a:r>
            <a:endParaRPr lang="en-US" sz="2000" dirty="0"/>
          </a:p>
        </p:txBody>
      </p:sp>
      <p:grpSp>
        <p:nvGrpSpPr>
          <p:cNvPr id="5" name="Group 17"/>
          <p:cNvGrpSpPr/>
          <p:nvPr/>
        </p:nvGrpSpPr>
        <p:grpSpPr>
          <a:xfrm>
            <a:off x="2650067" y="1571599"/>
            <a:ext cx="1518364" cy="663601"/>
            <a:chOff x="2650067" y="1571599"/>
            <a:chExt cx="1518364" cy="663601"/>
          </a:xfrm>
        </p:grpSpPr>
        <p:cxnSp>
          <p:nvCxnSpPr>
            <p:cNvPr id="17" name="Straight Arrow Connector 16"/>
            <p:cNvCxnSpPr/>
            <p:nvPr/>
          </p:nvCxnSpPr>
          <p:spPr>
            <a:xfrm>
              <a:off x="3776133" y="1940931"/>
              <a:ext cx="392298" cy="294269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4"/>
            <p:cNvSpPr txBox="1"/>
            <p:nvPr/>
          </p:nvSpPr>
          <p:spPr>
            <a:xfrm>
              <a:off x="2650067" y="1571599"/>
              <a:ext cx="15183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Gravity Waves</a:t>
              </a:r>
              <a:endParaRPr lang="en-US" dirty="0"/>
            </a:p>
          </p:txBody>
        </p:sp>
      </p:grpSp>
      <p:cxnSp>
        <p:nvCxnSpPr>
          <p:cNvPr id="18" name="Straight Arrow Connector 17"/>
          <p:cNvCxnSpPr/>
          <p:nvPr/>
        </p:nvCxnSpPr>
        <p:spPr>
          <a:xfrm rot="16200000" flipV="1">
            <a:off x="4332179" y="3521948"/>
            <a:ext cx="468868" cy="46283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4055533" y="3872468"/>
            <a:ext cx="1518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Gravity Waves</a:t>
            </a:r>
            <a:endParaRPr lang="en-US" dirty="0"/>
          </a:p>
        </p:txBody>
      </p:sp>
      <p:cxnSp>
        <p:nvCxnSpPr>
          <p:cNvPr id="22" name="Straight Arrow Connector 21"/>
          <p:cNvCxnSpPr/>
          <p:nvPr/>
        </p:nvCxnSpPr>
        <p:spPr>
          <a:xfrm rot="10800000">
            <a:off x="4335196" y="3872468"/>
            <a:ext cx="482014" cy="13941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5113866" y="3195765"/>
            <a:ext cx="161001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Ocean Tsunami </a:t>
            </a:r>
          </a:p>
          <a:p>
            <a:r>
              <a:rPr lang="en-US" dirty="0" smtClean="0"/>
              <a:t>model</a:t>
            </a:r>
            <a:endParaRPr lang="en-US" dirty="0"/>
          </a:p>
        </p:txBody>
      </p:sp>
      <p:cxnSp>
        <p:nvCxnSpPr>
          <p:cNvPr id="26" name="Straight Arrow Connector 25"/>
          <p:cNvCxnSpPr/>
          <p:nvPr/>
        </p:nvCxnSpPr>
        <p:spPr>
          <a:xfrm rot="5400000" flipH="1" flipV="1">
            <a:off x="5523284" y="3068746"/>
            <a:ext cx="373328" cy="11170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flipV="1">
            <a:off x="5709948" y="3048000"/>
            <a:ext cx="336449" cy="26326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970665" y="4714490"/>
            <a:ext cx="26106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One of 1200 GPS receiver observations</a:t>
            </a:r>
            <a:endParaRPr lang="en-US" sz="1200" dirty="0"/>
          </a:p>
        </p:txBody>
      </p:sp>
      <p:sp>
        <p:nvSpPr>
          <p:cNvPr id="36" name="TextBox 35"/>
          <p:cNvSpPr txBox="1"/>
          <p:nvPr/>
        </p:nvSpPr>
        <p:spPr>
          <a:xfrm>
            <a:off x="5265770" y="3725333"/>
            <a:ext cx="1742673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00" dirty="0" smtClean="0"/>
              <a:t>Observations from ~1200 GPS receivers</a:t>
            </a:r>
            <a:endParaRPr lang="en-US" sz="1700" dirty="0"/>
          </a:p>
        </p:txBody>
      </p:sp>
      <p:sp>
        <p:nvSpPr>
          <p:cNvPr id="37" name="TextBox 36"/>
          <p:cNvSpPr txBox="1"/>
          <p:nvPr/>
        </p:nvSpPr>
        <p:spPr>
          <a:xfrm>
            <a:off x="4335196" y="6611779"/>
            <a:ext cx="48088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Attila </a:t>
            </a:r>
            <a:r>
              <a:rPr lang="en-US" sz="1000" dirty="0" err="1" smtClean="0"/>
              <a:t>Komjathy</a:t>
            </a:r>
            <a:r>
              <a:rPr lang="en-US" sz="1000" dirty="0" smtClean="0"/>
              <a:t> (335G), David Galvan (335G),  Y. Tony Song (3244), Tony </a:t>
            </a:r>
            <a:r>
              <a:rPr lang="en-US" sz="1000" dirty="0" err="1" smtClean="0"/>
              <a:t>Mannucci</a:t>
            </a:r>
            <a:r>
              <a:rPr lang="en-US" sz="1000" dirty="0" smtClean="0"/>
              <a:t> (335G)</a:t>
            </a:r>
            <a:endParaRPr lang="en-US" sz="1000" dirty="0"/>
          </a:p>
        </p:txBody>
      </p:sp>
      <p:sp>
        <p:nvSpPr>
          <p:cNvPr id="23" name="TextBox 22"/>
          <p:cNvSpPr txBox="1"/>
          <p:nvPr/>
        </p:nvSpPr>
        <p:spPr>
          <a:xfrm>
            <a:off x="4481380" y="4785994"/>
            <a:ext cx="466262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- Tsunami </a:t>
            </a:r>
            <a:r>
              <a:rPr lang="en-US" sz="1600" dirty="0" smtClean="0"/>
              <a:t>generates atmospheric gravity waves that propagate to </a:t>
            </a:r>
            <a:r>
              <a:rPr lang="en-US" sz="1600" dirty="0" smtClean="0"/>
              <a:t>ionosphere.</a:t>
            </a:r>
          </a:p>
          <a:p>
            <a:r>
              <a:rPr lang="en-US" sz="1600" dirty="0" smtClean="0"/>
              <a:t>- Allows imaging </a:t>
            </a:r>
            <a:r>
              <a:rPr lang="en-US" sz="1600" dirty="0" smtClean="0"/>
              <a:t>of tsunami using GPS Total Electron </a:t>
            </a:r>
            <a:r>
              <a:rPr lang="en-US" sz="1600" dirty="0" smtClean="0"/>
              <a:t>Content.</a:t>
            </a:r>
          </a:p>
          <a:p>
            <a:endParaRPr lang="en-US" sz="1600" dirty="0" smtClean="0"/>
          </a:p>
          <a:p>
            <a:r>
              <a:rPr lang="en-US" sz="1600" dirty="0" smtClean="0"/>
              <a:t>Potential application:</a:t>
            </a:r>
          </a:p>
          <a:p>
            <a:r>
              <a:rPr lang="en-US" sz="1600" dirty="0" smtClean="0"/>
              <a:t>- Real</a:t>
            </a:r>
            <a:r>
              <a:rPr lang="en-US" sz="1600" dirty="0" smtClean="0"/>
              <a:t>-time tsunami monitoring and early warning</a:t>
            </a:r>
            <a:endParaRPr lang="en-US" sz="1600" dirty="0" smtClean="0"/>
          </a:p>
          <a:p>
            <a:endParaRPr lang="en-US" sz="1600" dirty="0" smtClean="0"/>
          </a:p>
        </p:txBody>
      </p:sp>
    </p:spTree>
    <p:custDataLst>
      <p:tags r:id="rId1"/>
    </p:custDataLst>
  </p:cSld>
  <p:clrMapOvr>
    <a:masterClrMapping/>
  </p:clrMapOvr>
  <p:transition advTm="97683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250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1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" presetClass="exit" presetSubtype="0" fill="hold" nodeType="withEffect">
                                  <p:stCondLst>
                                    <p:cond delay="12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1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grpId="1" nodeType="withEffect">
                                  <p:stCondLst>
                                    <p:cond delay="18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12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nodeType="withEffect">
                                  <p:stCondLst>
                                    <p:cond delay="1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15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nodeType="withEffect">
                                  <p:stCondLst>
                                    <p:cond delay="18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30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nodeType="withEffect">
                                  <p:stCondLst>
                                    <p:cond delay="36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2" nodeType="withEffect">
                                  <p:stCondLst>
                                    <p:cond delay="36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36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xit" presetSubtype="0" fill="hold" nodeType="withEffect">
                                  <p:stCondLst>
                                    <p:cond delay="39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39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0" presetClass="exit" presetSubtype="0" fill="hold" nodeType="withEffect">
                                  <p:stCondLst>
                                    <p:cond delay="4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0" presetClass="exit" presetSubtype="0" fill="hold" grpId="3" nodeType="withEffect">
                                  <p:stCondLst>
                                    <p:cond delay="4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xit" presetSubtype="0" fill="hold" grpId="1" nodeType="withEffect">
                                  <p:stCondLst>
                                    <p:cond delay="1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xit" presetSubtype="0" fill="hold" nodeType="withEffect">
                                  <p:stCondLst>
                                    <p:cond delay="1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11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xit" presetSubtype="0" fill="hold" nodeType="withEffect">
                                  <p:stCondLst>
                                    <p:cond delay="1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2" nodeType="withEffect">
                                  <p:stCondLst>
                                    <p:cond delay="320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xit" presetSubtype="0" fill="hold" grpId="3" nodeType="withEffect">
                                  <p:stCondLst>
                                    <p:cond delay="38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nodeType="withEffect">
                                  <p:stCondLst>
                                    <p:cond delay="32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xit" presetSubtype="0" fill="hold" nodeType="withEffect">
                                  <p:stCondLst>
                                    <p:cond delay="3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nodeType="withEffect">
                                  <p:stCondLst>
                                    <p:cond delay="350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xit" presetSubtype="0" fill="hold" nodeType="withEffect">
                                  <p:stCondLst>
                                    <p:cond delay="38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2" nodeType="withEffect">
                                  <p:stCondLst>
                                    <p:cond delay="250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xit" presetSubtype="0" fill="hold" grpId="3" nodeType="withEffect">
                                  <p:stCondLst>
                                    <p:cond delay="290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97" repeatCount="indefinite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video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02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19" grpId="0"/>
      <p:bldP spid="19" grpId="1"/>
      <p:bldP spid="19" grpId="2"/>
      <p:bldP spid="19" grpId="3"/>
      <p:bldP spid="25" grpId="0"/>
      <p:bldP spid="25" grpId="1"/>
      <p:bldP spid="25" grpId="2"/>
      <p:bldP spid="25" grpId="3"/>
      <p:bldP spid="36" grpId="0"/>
      <p:bldP spid="36" grpId="1"/>
      <p:bldP spid="36" grpId="2"/>
      <p:bldP spid="36" grpId="3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20110311_JapanAtJapan_DualPass_SongModel_color_TrimmedShorter.mp4">
            <a:hlinkClick r:id="" action="ppaction://media"/>
          </p:cNvPr>
          <p:cNvPicPr/>
          <p:nvPr>
            <a:videoFile r:link="rId2"/>
          </p:nvPr>
        </p:nvPicPr>
        <p:blipFill>
          <a:blip r:embed="rId4"/>
          <a:stretch>
            <a:fillRect/>
          </a:stretch>
        </p:blipFill>
        <p:spPr>
          <a:xfrm>
            <a:off x="636088" y="169328"/>
            <a:ext cx="7837966" cy="587847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30562" y="152400"/>
            <a:ext cx="9325240" cy="304800"/>
          </a:xfrm>
        </p:spPr>
        <p:txBody>
          <a:bodyPr>
            <a:noAutofit/>
          </a:bodyPr>
          <a:lstStyle/>
          <a:p>
            <a:r>
              <a:rPr lang="en-US" sz="2000" dirty="0" smtClean="0"/>
              <a:t>Tohoku Tsunami Seen in Ionosphere Using GPS</a:t>
            </a:r>
            <a:br>
              <a:rPr lang="en-US" sz="2000" dirty="0" smtClean="0"/>
            </a:br>
            <a:r>
              <a:rPr lang="en-US" sz="2000" dirty="0" smtClean="0"/>
              <a:t>Compared with JPL’s Song Tsunami Model</a:t>
            </a:r>
            <a:endParaRPr lang="en-US" sz="2000" dirty="0"/>
          </a:p>
        </p:txBody>
      </p:sp>
      <p:sp>
        <p:nvSpPr>
          <p:cNvPr id="12" name="TextBox 11"/>
          <p:cNvSpPr txBox="1"/>
          <p:nvPr/>
        </p:nvSpPr>
        <p:spPr>
          <a:xfrm>
            <a:off x="6046395" y="6355654"/>
            <a:ext cx="30286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Attila </a:t>
            </a:r>
            <a:r>
              <a:rPr lang="en-US" sz="1200" dirty="0" err="1" smtClean="0"/>
              <a:t>Komjathy</a:t>
            </a:r>
            <a:r>
              <a:rPr lang="en-US" sz="1200" dirty="0" smtClean="0"/>
              <a:t> (335G), David Galvan (335G), </a:t>
            </a:r>
          </a:p>
          <a:p>
            <a:r>
              <a:rPr lang="en-US" sz="1200" dirty="0" smtClean="0"/>
              <a:t>Y. Tony Song (3244), Tony </a:t>
            </a:r>
            <a:r>
              <a:rPr lang="en-US" sz="1200" dirty="0" err="1" smtClean="0"/>
              <a:t>Mannucci</a:t>
            </a:r>
            <a:r>
              <a:rPr lang="en-US" sz="1200" dirty="0" smtClean="0"/>
              <a:t> (335G)</a:t>
            </a:r>
            <a:endParaRPr lang="en-US" sz="1200" dirty="0"/>
          </a:p>
        </p:txBody>
      </p:sp>
      <p:sp>
        <p:nvSpPr>
          <p:cNvPr id="14" name="TextBox 13"/>
          <p:cNvSpPr txBox="1"/>
          <p:nvPr/>
        </p:nvSpPr>
        <p:spPr>
          <a:xfrm>
            <a:off x="951154" y="5493880"/>
            <a:ext cx="760604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Tsunami generates atmospheric gravity waves that propagate to ionosphere. </a:t>
            </a:r>
          </a:p>
          <a:p>
            <a:r>
              <a:rPr lang="en-US" sz="1600" dirty="0" smtClean="0"/>
              <a:t>Allows imaging of tsunami using GPS Total Electron Content (TEC).</a:t>
            </a:r>
          </a:p>
          <a:p>
            <a:endParaRPr lang="en-US" sz="1600" dirty="0" smtClean="0"/>
          </a:p>
          <a:p>
            <a:r>
              <a:rPr lang="en-US" sz="1600" dirty="0" smtClean="0"/>
              <a:t>Potential application:</a:t>
            </a:r>
          </a:p>
          <a:p>
            <a:r>
              <a:rPr lang="en-US" sz="1600" dirty="0" smtClean="0"/>
              <a:t>-Real-time tsunami monitoring and early warning</a:t>
            </a:r>
          </a:p>
        </p:txBody>
      </p:sp>
      <p:grpSp>
        <p:nvGrpSpPr>
          <p:cNvPr id="7" name="Group 17"/>
          <p:cNvGrpSpPr/>
          <p:nvPr/>
        </p:nvGrpSpPr>
        <p:grpSpPr>
          <a:xfrm>
            <a:off x="2599265" y="1832464"/>
            <a:ext cx="1518364" cy="663601"/>
            <a:chOff x="2650067" y="1571599"/>
            <a:chExt cx="1518364" cy="663601"/>
          </a:xfrm>
        </p:grpSpPr>
        <p:cxnSp>
          <p:nvCxnSpPr>
            <p:cNvPr id="8" name="Straight Arrow Connector 7"/>
            <p:cNvCxnSpPr/>
            <p:nvPr/>
          </p:nvCxnSpPr>
          <p:spPr>
            <a:xfrm>
              <a:off x="3776133" y="1940931"/>
              <a:ext cx="392298" cy="294269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2650067" y="1571599"/>
              <a:ext cx="15183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Gravity Waves</a:t>
              </a:r>
              <a:endParaRPr lang="en-US" dirty="0"/>
            </a:p>
          </p:txBody>
        </p:sp>
      </p:grpSp>
      <p:cxnSp>
        <p:nvCxnSpPr>
          <p:cNvPr id="13" name="Straight Arrow Connector 12"/>
          <p:cNvCxnSpPr/>
          <p:nvPr/>
        </p:nvCxnSpPr>
        <p:spPr>
          <a:xfrm rot="16200000" flipV="1">
            <a:off x="4275411" y="3960922"/>
            <a:ext cx="468868" cy="46283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3998765" y="4311442"/>
            <a:ext cx="1518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Gravity Waves</a:t>
            </a:r>
            <a:endParaRPr lang="en-US" dirty="0"/>
          </a:p>
        </p:txBody>
      </p:sp>
      <p:cxnSp>
        <p:nvCxnSpPr>
          <p:cNvPr id="16" name="Straight Arrow Connector 15"/>
          <p:cNvCxnSpPr/>
          <p:nvPr/>
        </p:nvCxnSpPr>
        <p:spPr>
          <a:xfrm rot="10800000">
            <a:off x="4278428" y="4311442"/>
            <a:ext cx="482014" cy="13941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5241391" y="3535864"/>
            <a:ext cx="161001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Ocean Tsunami </a:t>
            </a:r>
          </a:p>
          <a:p>
            <a:r>
              <a:rPr lang="en-US" dirty="0" smtClean="0"/>
              <a:t>model</a:t>
            </a:r>
            <a:endParaRPr lang="en-US" dirty="0"/>
          </a:p>
        </p:txBody>
      </p:sp>
      <p:cxnSp>
        <p:nvCxnSpPr>
          <p:cNvPr id="18" name="Straight Arrow Connector 17"/>
          <p:cNvCxnSpPr/>
          <p:nvPr/>
        </p:nvCxnSpPr>
        <p:spPr>
          <a:xfrm rot="5400000" flipH="1" flipV="1">
            <a:off x="5650809" y="3408845"/>
            <a:ext cx="373328" cy="11170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V="1">
            <a:off x="5837473" y="3388099"/>
            <a:ext cx="336449" cy="26326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5367370" y="4241800"/>
            <a:ext cx="1742673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00" dirty="0" smtClean="0"/>
              <a:t>Observations from ~1200 GPS receivers</a:t>
            </a:r>
            <a:endParaRPr lang="en-US" sz="1700" dirty="0"/>
          </a:p>
        </p:txBody>
      </p:sp>
    </p:spTree>
    <p:custDataLst>
      <p:tags r:id="rId1"/>
    </p:custDataLst>
  </p:cSld>
  <p:clrMapOvr>
    <a:masterClrMapping/>
  </p:clrMapOvr>
  <p:transition advTm="97683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250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1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" presetClass="exit" presetSubtype="0" fill="hold" nodeType="withEffect">
                                  <p:stCondLst>
                                    <p:cond delay="12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1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grpId="1" nodeType="withEffect">
                                  <p:stCondLst>
                                    <p:cond delay="18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12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nodeType="withEffect">
                                  <p:stCondLst>
                                    <p:cond delay="1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15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nodeType="withEffect">
                                  <p:stCondLst>
                                    <p:cond delay="18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30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nodeType="withEffect">
                                  <p:stCondLst>
                                    <p:cond delay="36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2" nodeType="withEffect">
                                  <p:stCondLst>
                                    <p:cond delay="36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36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xit" presetSubtype="0" fill="hold" nodeType="withEffect">
                                  <p:stCondLst>
                                    <p:cond delay="39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39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0" presetClass="exit" presetSubtype="0" fill="hold" nodeType="withEffect">
                                  <p:stCondLst>
                                    <p:cond delay="4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0" presetClass="exit" presetSubtype="0" fill="hold" grpId="3" nodeType="withEffect">
                                  <p:stCondLst>
                                    <p:cond delay="4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xit" presetSubtype="0" fill="hold" grpId="1" nodeType="withEffect">
                                  <p:stCondLst>
                                    <p:cond delay="1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xit" presetSubtype="0" fill="hold" nodeType="withEffect">
                                  <p:stCondLst>
                                    <p:cond delay="1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11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xit" presetSubtype="0" fill="hold" nodeType="withEffect">
                                  <p:stCondLst>
                                    <p:cond delay="1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2" nodeType="withEffect">
                                  <p:stCondLst>
                                    <p:cond delay="320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xit" presetSubtype="0" fill="hold" grpId="3" nodeType="withEffect">
                                  <p:stCondLst>
                                    <p:cond delay="38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nodeType="withEffect">
                                  <p:stCondLst>
                                    <p:cond delay="32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xit" presetSubtype="0" fill="hold" nodeType="withEffect">
                                  <p:stCondLst>
                                    <p:cond delay="3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nodeType="withEffect">
                                  <p:stCondLst>
                                    <p:cond delay="350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xit" presetSubtype="0" fill="hold" nodeType="withEffect">
                                  <p:stCondLst>
                                    <p:cond delay="38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2" nodeType="withEffect">
                                  <p:stCondLst>
                                    <p:cond delay="250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xit" presetSubtype="0" fill="hold" grpId="3" nodeType="withEffect">
                                  <p:stCondLst>
                                    <p:cond delay="290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97" repeatCount="indefinite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video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02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15" grpId="0"/>
      <p:bldP spid="15" grpId="1"/>
      <p:bldP spid="15" grpId="2"/>
      <p:bldP spid="15" grpId="3"/>
      <p:bldP spid="17" grpId="0"/>
      <p:bldP spid="17" grpId="1"/>
      <p:bldP spid="17" grpId="2"/>
      <p:bldP spid="17" grpId="3"/>
      <p:bldP spid="20" grpId="0"/>
      <p:bldP spid="20" grpId="1"/>
      <p:bldP spid="20" grpId="2"/>
      <p:bldP spid="20" grpId="3"/>
    </p:bldLst>
  </p:timing>
</p:sld>
</file>

<file path=ppt/tags/tag1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IMING" val="|48.:"/>
</p:tagLst>
</file>

<file path=ppt/tags/tag2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IMING" val="|48.:"/>
</p:tagLst>
</file>

<file path=ppt/tags/tag3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IMING" val="|48.:"/>
</p:tagLst>
</file>

<file path=ppt/tags/tag4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IMING" val="|48.: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325</TotalTime>
  <Words>360</Words>
  <Application>Microsoft Macintosh PowerPoint</Application>
  <PresentationFormat>On-screen Show (4:3)</PresentationFormat>
  <Paragraphs>48</Paragraphs>
  <Slides>4</Slides>
  <Notes>0</Notes>
  <HiddenSlides>0</HiddenSlides>
  <MMClips>4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Tohoku Tsunami Seen in Ionosphere Using GPS Compared with JPL’s Song Tsunami Model</vt:lpstr>
      <vt:lpstr>Tohoku Tsunami Seen in Ionosphere Using GPS Compared with JPL’s Song Tsunami Model</vt:lpstr>
      <vt:lpstr>Tohoku Tsunami Seen in Ionosphere Using GPS Compared with JPL’s Song Tsunami Model</vt:lpstr>
      <vt:lpstr>Tohoku Tsunami Seen in Ionosphere Using GPS Compared with JPL’s Song Tsunami Model</vt:lpstr>
    </vt:vector>
  </TitlesOfParts>
  <Company>jpl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Galvan</dc:creator>
  <cp:lastModifiedBy>David Galvan</cp:lastModifiedBy>
  <cp:revision>7</cp:revision>
  <dcterms:created xsi:type="dcterms:W3CDTF">2011-07-14T17:22:37Z</dcterms:created>
  <dcterms:modified xsi:type="dcterms:W3CDTF">2011-07-14T18:02:20Z</dcterms:modified>
</cp:coreProperties>
</file>